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2"/>
  </p:notesMasterIdLst>
  <p:handoutMasterIdLst>
    <p:handoutMasterId r:id="rId53"/>
  </p:handoutMasterIdLst>
  <p:sldIdLst>
    <p:sldId id="279" r:id="rId6"/>
    <p:sldId id="278" r:id="rId7"/>
    <p:sldId id="328" r:id="rId8"/>
    <p:sldId id="298" r:id="rId9"/>
    <p:sldId id="299" r:id="rId10"/>
    <p:sldId id="300" r:id="rId11"/>
    <p:sldId id="336" r:id="rId12"/>
    <p:sldId id="333" r:id="rId13"/>
    <p:sldId id="310" r:id="rId14"/>
    <p:sldId id="314" r:id="rId15"/>
    <p:sldId id="315" r:id="rId16"/>
    <p:sldId id="316" r:id="rId17"/>
    <p:sldId id="317" r:id="rId18"/>
    <p:sldId id="344" r:id="rId19"/>
    <p:sldId id="302" r:id="rId20"/>
    <p:sldId id="319" r:id="rId21"/>
    <p:sldId id="311" r:id="rId22"/>
    <p:sldId id="337" r:id="rId23"/>
    <p:sldId id="304" r:id="rId24"/>
    <p:sldId id="321" r:id="rId25"/>
    <p:sldId id="323" r:id="rId26"/>
    <p:sldId id="339" r:id="rId27"/>
    <p:sldId id="338" r:id="rId28"/>
    <p:sldId id="322" r:id="rId29"/>
    <p:sldId id="345" r:id="rId30"/>
    <p:sldId id="334" r:id="rId31"/>
    <p:sldId id="290" r:id="rId32"/>
    <p:sldId id="325" r:id="rId33"/>
    <p:sldId id="326" r:id="rId34"/>
    <p:sldId id="340" r:id="rId35"/>
    <p:sldId id="312" r:id="rId36"/>
    <p:sldId id="305" r:id="rId37"/>
    <p:sldId id="346" r:id="rId38"/>
    <p:sldId id="306" r:id="rId39"/>
    <p:sldId id="307" r:id="rId40"/>
    <p:sldId id="341" r:id="rId41"/>
    <p:sldId id="329" r:id="rId42"/>
    <p:sldId id="347" r:id="rId43"/>
    <p:sldId id="348" r:id="rId44"/>
    <p:sldId id="342" r:id="rId45"/>
    <p:sldId id="308" r:id="rId46"/>
    <p:sldId id="309" r:id="rId47"/>
    <p:sldId id="330" r:id="rId48"/>
    <p:sldId id="331" r:id="rId49"/>
    <p:sldId id="343" r:id="rId50"/>
    <p:sldId id="313"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CC"/>
    <a:srgbClr val="74001E"/>
    <a:srgbClr val="9F002D"/>
    <a:srgbClr val="4C2710"/>
    <a:srgbClr val="87451D"/>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5405" autoAdjust="0"/>
  </p:normalViewPr>
  <p:slideViewPr>
    <p:cSldViewPr>
      <p:cViewPr varScale="1">
        <p:scale>
          <a:sx n="89" d="100"/>
          <a:sy n="89" d="100"/>
        </p:scale>
        <p:origin x="427" y="77"/>
      </p:cViewPr>
      <p:guideLst>
        <p:guide orient="horz" pos="2160"/>
        <p:guide pos="2880"/>
      </p:guideLst>
    </p:cSldViewPr>
  </p:slideViewPr>
  <p:notesTextViewPr>
    <p:cViewPr>
      <p:scale>
        <a:sx n="200" d="100"/>
        <a:sy n="200" d="100"/>
      </p:scale>
      <p:origin x="0" y="0"/>
    </p:cViewPr>
  </p:notesTextViewPr>
  <p:sorterViewPr>
    <p:cViewPr varScale="1">
      <p:scale>
        <a:sx n="100" d="100"/>
        <a:sy n="100" d="100"/>
      </p:scale>
      <p:origin x="0" y="-10046"/>
    </p:cViewPr>
  </p:sorterViewPr>
  <p:notesViewPr>
    <p:cSldViewPr>
      <p:cViewPr varScale="1">
        <p:scale>
          <a:sx n="85" d="100"/>
          <a:sy n="85" d="100"/>
        </p:scale>
        <p:origin x="3744"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2960" cy="320040"/>
          </a:xfrm>
          <a:prstGeom prst="rect">
            <a:avLst/>
          </a:prstGeom>
        </p:spPr>
        <p:txBody>
          <a:bodyPr vert="horz" lIns="96661" tIns="48331" rIns="96661" bIns="48331" rtlCol="0"/>
          <a:lstStyle>
            <a:lvl1pPr algn="l">
              <a:defRPr sz="1300"/>
            </a:lvl1pPr>
          </a:lstStyle>
          <a:p>
            <a:r>
              <a:rPr lang="en-US" smtClean="0"/>
              <a:t>0x - Lecture Title</a:t>
            </a:r>
            <a:endParaRPr lang="en-US"/>
          </a:p>
        </p:txBody>
      </p:sp>
      <p:sp>
        <p:nvSpPr>
          <p:cNvPr id="3" name="Date Placeholder 2"/>
          <p:cNvSpPr>
            <a:spLocks noGrp="1"/>
          </p:cNvSpPr>
          <p:nvPr>
            <p:ph type="dt" sz="quarter" idx="1"/>
          </p:nvPr>
        </p:nvSpPr>
        <p:spPr>
          <a:xfrm>
            <a:off x="4714240" y="0"/>
            <a:ext cx="2599267" cy="320040"/>
          </a:xfrm>
          <a:prstGeom prst="rect">
            <a:avLst/>
          </a:prstGeom>
        </p:spPr>
        <p:txBody>
          <a:bodyPr vert="horz" lIns="96661" tIns="48331" rIns="96661" bIns="48331" rtlCol="0"/>
          <a:lstStyle>
            <a:lvl1pPr algn="r">
              <a:defRPr sz="1300"/>
            </a:lvl1pPr>
          </a:lstStyle>
          <a:p>
            <a:r>
              <a:rPr lang="en-US" smtClean="0"/>
              <a:t>v1.0</a:t>
            </a:r>
            <a:endParaRPr lang="en-US" dirty="0"/>
          </a:p>
        </p:txBody>
      </p:sp>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smtClean="0"/>
              <a:t>© 2010 Critical Path Training, LLC - All Rights Reserved</a:t>
            </a:r>
            <a:endParaRPr lang="en-US"/>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r>
              <a:rPr lang="en-US" dirty="0" smtClean="0"/>
              <a:t>0x-</a:t>
            </a:r>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module discusses how to manage the lifecycle of a SharePoint app in a production environment. Students will learn how to create an App</a:t>
            </a:r>
            <a:r>
              <a:rPr lang="en-US" sz="1200" kern="1200" baseline="0" dirty="0" smtClean="0">
                <a:solidFill>
                  <a:schemeClr val="tx1"/>
                </a:solidFill>
                <a:effectLst/>
                <a:latin typeface="+mn-lt"/>
                <a:ea typeface="+mn-ea"/>
                <a:cs typeface="+mn-cs"/>
              </a:rPr>
              <a:t> Catalog site and how to publish SharePoint apps. Student will also learn about the differences between site-scoped app installation and tenancy-scoped app installation. The module concludes with a discussion of app versioning and strategies for evolving the behavior of an app over </a:t>
            </a:r>
            <a:r>
              <a:rPr lang="en-US" sz="1200" kern="1200" baseline="0" smtClean="0">
                <a:solidFill>
                  <a:schemeClr val="tx1"/>
                </a:solidFill>
                <a:effectLst/>
                <a:latin typeface="+mn-lt"/>
                <a:ea typeface="+mn-ea"/>
                <a:cs typeface="+mn-cs"/>
              </a:rPr>
              <a:t>time.</a:t>
            </a: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that are installed at a tenancy</a:t>
            </a:r>
            <a:r>
              <a:rPr lang="en-US" baseline="0" dirty="0" smtClean="0"/>
              <a:t> scope have an extra “Deployment” link which is used to push the installed app to sites.</a:t>
            </a:r>
            <a:endParaRPr lang="en-US" dirty="0"/>
          </a:p>
        </p:txBody>
      </p:sp>
    </p:spTree>
    <p:extLst>
      <p:ext uri="{BB962C8B-B14F-4D97-AF65-F5344CB8AC3E}">
        <p14:creationId xmlns:p14="http://schemas.microsoft.com/office/powerpoint/2010/main" val="186146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t>
            </a:r>
            <a:r>
              <a:rPr lang="en-US" baseline="0" dirty="0" smtClean="0"/>
              <a:t> updates are not automatically pushed out to every place it is installed. Just like smart phones, users are notified the app has an update available. This means that even though developers may publish a new version, they could have many previous versions of the app running at any given time.</a:t>
            </a:r>
            <a:endParaRPr lang="en-US" dirty="0"/>
          </a:p>
        </p:txBody>
      </p:sp>
    </p:spTree>
    <p:extLst>
      <p:ext uri="{BB962C8B-B14F-4D97-AF65-F5344CB8AC3E}">
        <p14:creationId xmlns:p14="http://schemas.microsoft.com/office/powerpoint/2010/main" val="341049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359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454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39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468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a:t>
            </a:r>
            <a:r>
              <a:rPr lang="en-US" baseline="0" dirty="0" smtClean="0"/>
              <a:t> can be deployed to a marketplace, either a public “SharePoint Marketplace” where other people can purchase and install your app, just like other marketplaces for smart phones, or using the App Catalog which acts like a private tenant-specific marketplace where apps aren’t bought and sold, rather they are just deployed by corporate developers or when administrators buy licenses and deploy the purchased app to the catalog.</a:t>
            </a:r>
            <a:endParaRPr lang="en-US" dirty="0"/>
          </a:p>
        </p:txBody>
      </p:sp>
    </p:spTree>
    <p:extLst>
      <p:ext uri="{BB962C8B-B14F-4D97-AF65-F5344CB8AC3E}">
        <p14:creationId xmlns:p14="http://schemas.microsoft.com/office/powerpoint/2010/main" val="21250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317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 package is just a ZIP file that conforms to the Open Package </a:t>
            </a:r>
            <a:r>
              <a:rPr lang="en-US" dirty="0" err="1" smtClean="0"/>
              <a:t>Conventoin</a:t>
            </a:r>
            <a:r>
              <a:rPr lang="en-US" dirty="0" smtClean="0"/>
              <a:t> (OPC) the same thing used for </a:t>
            </a:r>
            <a:r>
              <a:rPr lang="en-US" dirty="0" err="1" smtClean="0"/>
              <a:t>OpenXML</a:t>
            </a:r>
            <a:r>
              <a:rPr lang="en-US" baseline="0" dirty="0" smtClean="0"/>
              <a:t> Office files. Within the package you will find </a:t>
            </a:r>
            <a:r>
              <a:rPr lang="en-US" dirty="0" smtClean="0"/>
              <a:t>the app manifest and likely the app icon.</a:t>
            </a:r>
            <a:endParaRPr lang="en-US" dirty="0"/>
          </a:p>
        </p:txBody>
      </p:sp>
    </p:spTree>
    <p:extLst>
      <p:ext uri="{BB962C8B-B14F-4D97-AF65-F5344CB8AC3E}">
        <p14:creationId xmlns:p14="http://schemas.microsoft.com/office/powerpoint/2010/main" val="2858694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SharePoint-Hosted apps, the artifacts that were traditionally deployed with a solution are still included within a WSP that is included within the APP file.</a:t>
            </a:r>
            <a:endParaRPr lang="en-US" dirty="0"/>
          </a:p>
        </p:txBody>
      </p:sp>
    </p:spTree>
    <p:extLst>
      <p:ext uri="{BB962C8B-B14F-4D97-AF65-F5344CB8AC3E}">
        <p14:creationId xmlns:p14="http://schemas.microsoft.com/office/powerpoint/2010/main" val="345566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Host</a:t>
            </a:r>
            <a:r>
              <a:rPr lang="en-US" baseline="0" dirty="0" smtClean="0"/>
              <a:t> web features are not packaged within a WPS and instead live at the root of the APP package.</a:t>
            </a:r>
            <a:endParaRPr lang="en-US" dirty="0"/>
          </a:p>
        </p:txBody>
      </p:sp>
    </p:spTree>
    <p:extLst>
      <p:ext uri="{BB962C8B-B14F-4D97-AF65-F5344CB8AC3E}">
        <p14:creationId xmlns:p14="http://schemas.microsoft.com/office/powerpoint/2010/main" val="175310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836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an app is</a:t>
            </a:r>
            <a:r>
              <a:rPr lang="en-US" baseline="0" dirty="0" smtClean="0"/>
              <a:t> installed you can see a few things in the action bar about the app.</a:t>
            </a:r>
            <a:endParaRPr lang="en-US" dirty="0"/>
          </a:p>
        </p:txBody>
      </p:sp>
    </p:spTree>
    <p:extLst>
      <p:ext uri="{BB962C8B-B14F-4D97-AF65-F5344CB8AC3E}">
        <p14:creationId xmlns:p14="http://schemas.microsoft.com/office/powerpoint/2010/main" val="897962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685800"/>
            <a:ext cx="8763000" cy="838200"/>
          </a:xfrm>
        </p:spPr>
        <p:txBody>
          <a:bodyPr anchor="ctr" anchorCtr="0"/>
          <a:lstStyle>
            <a:lvl1pPr algn="l">
              <a:defRPr sz="2800" baseline="0">
                <a:solidFill>
                  <a:srgbClr val="1F100B"/>
                </a:solidFill>
              </a:defRPr>
            </a:lvl1pPr>
          </a:lstStyle>
          <a:p>
            <a:r>
              <a:rPr lang="en-US" dirty="0" smtClean="0"/>
              <a:t>Module Title</a:t>
            </a:r>
            <a:endParaRPr lang="en-US" dirty="0"/>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smtClean="0"/>
              <a:t>Module Subtitle (optional)</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
        <p:nvSpPr>
          <p:cNvPr id="6" name="Table Placeholder 5"/>
          <p:cNvSpPr>
            <a:spLocks noGrp="1"/>
          </p:cNvSpPr>
          <p:nvPr>
            <p:ph type="tbl" sz="quarter" idx="11"/>
          </p:nvPr>
        </p:nvSpPr>
        <p:spPr>
          <a:xfrm>
            <a:off x="457200" y="1600200"/>
            <a:ext cx="8229600" cy="4953000"/>
          </a:xfrm>
        </p:spPr>
        <p:txBody>
          <a:bodyPr/>
          <a:lstStyle/>
          <a:p>
            <a:r>
              <a:rPr lang="en-US" smtClean="0"/>
              <a:t>Click icon to add table</a:t>
            </a:r>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endPar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smtClean="0"/>
              <a:t>Demo Title</a:t>
            </a:r>
            <a:endParaRPr lang="en-US" dirty="0"/>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74" t="2554" b="36337"/>
          <a:stretch/>
        </p:blipFill>
        <p:spPr bwMode="auto">
          <a:xfrm>
            <a:off x="-1191" y="-2"/>
            <a:ext cx="5659324"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0458" y="562457"/>
            <a:ext cx="8060249" cy="609398"/>
          </a:xfrm>
        </p:spPr>
        <p:txBody>
          <a:bodyPr anchor="b" anchorCtr="0">
            <a:noAutofit/>
          </a:bodyPr>
          <a:lstStyle>
            <a:lvl1pPr>
              <a:defRPr sz="3001">
                <a:solidFill>
                  <a:srgbClr val="0072C6"/>
                </a:solidFill>
              </a:defRPr>
            </a:lvl1pPr>
          </a:lstStyle>
          <a:p>
            <a:r>
              <a:rPr lang="en-US" smtClean="0"/>
              <a:t>Click to edit Master title style</a:t>
            </a:r>
            <a:endParaRPr lang="en-US" dirty="0"/>
          </a:p>
        </p:txBody>
      </p:sp>
      <p:sp>
        <p:nvSpPr>
          <p:cNvPr id="5" name="Rectangle 4"/>
          <p:cNvSpPr/>
          <p:nvPr userDrawn="1"/>
        </p:nvSpPr>
        <p:spPr bwMode="gray">
          <a:xfrm flipV="1">
            <a:off x="456129" y="6476999"/>
            <a:ext cx="8231743"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6" name="Rectangle 5"/>
          <p:cNvSpPr/>
          <p:nvPr userDrawn="1"/>
        </p:nvSpPr>
        <p:spPr bwMode="gray">
          <a:xfrm>
            <a:off x="0" y="1217029"/>
            <a:ext cx="8687871"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Tree>
    <p:extLst>
      <p:ext uri="{BB962C8B-B14F-4D97-AF65-F5344CB8AC3E}">
        <p14:creationId xmlns:p14="http://schemas.microsoft.com/office/powerpoint/2010/main" val="1644451261"/>
      </p:ext>
    </p:extLst>
  </p:cSld>
  <p:clrMapOvr>
    <a:masterClrMapping/>
  </p:clrMapOvr>
  <p:transition spd="slow">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smtClean="0"/>
              <a:t>Slide Title</a:t>
            </a:r>
            <a:endParaRPr lang="en-US" dirty="0"/>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smtClean="0"/>
              <a:t>First level</a:t>
            </a:r>
          </a:p>
          <a:p>
            <a:pPr lvl="1"/>
            <a:r>
              <a:rPr lang="en-US" dirty="0" smtClean="0"/>
              <a:t>Second level</a:t>
            </a:r>
          </a:p>
          <a:p>
            <a:pPr lvl="2"/>
            <a:r>
              <a:rPr lang="en-US" dirty="0" smtClean="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8"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 id="2147483660" r:id="rId6"/>
  </p:sldLayoutIdLst>
  <p:timing>
    <p:tnLst>
      <p:par>
        <p:cTn id="1" dur="indefinite" restart="never" nodeType="tmRoot"/>
      </p:par>
    </p:tnLst>
  </p:timing>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Publishing, Installing and </a:t>
            </a:r>
            <a:r>
              <a:rPr lang="en-US" dirty="0" smtClean="0"/>
              <a:t>Upgrading Apps</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827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t>
            </a:r>
            <a:r>
              <a:rPr lang="en-US" dirty="0" smtClean="0"/>
              <a:t>Deployment Overview</a:t>
            </a:r>
            <a:br>
              <a:rPr lang="en-US" dirty="0" smtClean="0"/>
            </a:br>
            <a:r>
              <a:rPr lang="en-US" sz="1400" dirty="0" smtClean="0"/>
              <a:t>for a SharePoint-hosted App</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Package the app</a:t>
            </a:r>
            <a:endParaRPr lang="en-US" dirty="0" smtClean="0"/>
          </a:p>
          <a:p>
            <a:pPr lvl="1"/>
            <a:r>
              <a:rPr lang="en-US" dirty="0" smtClean="0"/>
              <a:t>Package </a:t>
            </a:r>
            <a:r>
              <a:rPr lang="en-US" dirty="0" smtClean="0"/>
              <a:t>app resources </a:t>
            </a:r>
            <a:r>
              <a:rPr lang="en-US" dirty="0" smtClean="0"/>
              <a:t>in distributable file</a:t>
            </a:r>
            <a:endParaRPr lang="en-US" dirty="0"/>
          </a:p>
          <a:p>
            <a:pPr marL="514350" indent="-514350">
              <a:lnSpc>
                <a:spcPct val="150000"/>
              </a:lnSpc>
              <a:buFont typeface="+mj-lt"/>
              <a:buAutoNum type="arabicPeriod"/>
            </a:pPr>
            <a:r>
              <a:rPr lang="en-US" dirty="0" smtClean="0"/>
              <a:t>Publish the app</a:t>
            </a:r>
            <a:endParaRPr lang="en-US" dirty="0" smtClean="0"/>
          </a:p>
          <a:p>
            <a:pPr lvl="1"/>
            <a:r>
              <a:rPr lang="en-US" dirty="0" smtClean="0"/>
              <a:t>Make </a:t>
            </a:r>
            <a:r>
              <a:rPr lang="en-US" dirty="0" smtClean="0"/>
              <a:t>app available for installation and upgrade</a:t>
            </a:r>
            <a:endParaRPr lang="en-US" dirty="0"/>
          </a:p>
          <a:p>
            <a:pPr marL="514350" indent="-514350">
              <a:lnSpc>
                <a:spcPct val="150000"/>
              </a:lnSpc>
              <a:buFont typeface="+mj-lt"/>
              <a:buAutoNum type="arabicPeriod"/>
            </a:pPr>
            <a:r>
              <a:rPr lang="en-US" dirty="0" smtClean="0"/>
              <a:t>Install the app</a:t>
            </a:r>
            <a:endParaRPr lang="en-US" dirty="0" smtClean="0"/>
          </a:p>
          <a:p>
            <a:pPr lvl="1"/>
            <a:r>
              <a:rPr lang="en-US" dirty="0" smtClean="0"/>
              <a:t>Make app available for use</a:t>
            </a:r>
            <a:endParaRPr lang="en-US" dirty="0"/>
          </a:p>
          <a:p>
            <a:pPr marL="514350" indent="-514350">
              <a:lnSpc>
                <a:spcPct val="150000"/>
              </a:lnSpc>
              <a:buFont typeface="+mj-lt"/>
              <a:buAutoNum type="arabicPeriod"/>
            </a:pPr>
            <a:r>
              <a:rPr lang="en-US" dirty="0" smtClean="0"/>
              <a:t>Upgrade the app</a:t>
            </a:r>
            <a:endParaRPr lang="en-US" dirty="0" smtClean="0"/>
          </a:p>
          <a:p>
            <a:pPr lvl="1"/>
            <a:r>
              <a:rPr lang="en-US" dirty="0" smtClean="0"/>
              <a:t>Replace current version of app with newer versio</a:t>
            </a:r>
            <a:r>
              <a:rPr lang="en-US" dirty="0"/>
              <a:t>n</a:t>
            </a:r>
          </a:p>
        </p:txBody>
      </p:sp>
    </p:spTree>
    <p:extLst>
      <p:ext uri="{BB962C8B-B14F-4D97-AF65-F5344CB8AC3E}">
        <p14:creationId xmlns:p14="http://schemas.microsoft.com/office/powerpoint/2010/main" val="3585615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Package</a:t>
            </a:r>
            <a:endParaRPr lang="en-US" dirty="0"/>
          </a:p>
        </p:txBody>
      </p:sp>
      <p:sp>
        <p:nvSpPr>
          <p:cNvPr id="3" name="Content Placeholder 2"/>
          <p:cNvSpPr>
            <a:spLocks noGrp="1"/>
          </p:cNvSpPr>
          <p:nvPr>
            <p:ph idx="1"/>
          </p:nvPr>
        </p:nvSpPr>
        <p:spPr/>
        <p:txBody>
          <a:bodyPr/>
          <a:lstStyle/>
          <a:p>
            <a:r>
              <a:rPr lang="en-US" dirty="0" smtClean="0"/>
              <a:t>SharePoint apps distributed using app packages</a:t>
            </a:r>
          </a:p>
          <a:p>
            <a:pPr lvl="1"/>
            <a:r>
              <a:rPr lang="en-US" dirty="0" smtClean="0"/>
              <a:t>App package is ZIP archive file with </a:t>
            </a:r>
            <a:r>
              <a:rPr lang="en-US" dirty="0" smtClean="0">
                <a:latin typeface="Courier New" panose="02070309020205020404" pitchFamily="49" charset="0"/>
                <a:cs typeface="Courier New" panose="02070309020205020404" pitchFamily="49" charset="0"/>
              </a:rPr>
              <a:t>*.app</a:t>
            </a:r>
            <a:r>
              <a:rPr lang="en-US" dirty="0" smtClean="0"/>
              <a:t> extension</a:t>
            </a:r>
          </a:p>
          <a:p>
            <a:pPr lvl="1"/>
            <a:r>
              <a:rPr lang="en-US" dirty="0" smtClean="0"/>
              <a:t>Built according to Open Package Convention (OPC)</a:t>
            </a:r>
          </a:p>
          <a:p>
            <a:pPr lvl="1"/>
            <a:r>
              <a:rPr lang="en-US" dirty="0" smtClean="0"/>
              <a:t>Same packaging format used in Apps for Office</a:t>
            </a:r>
          </a:p>
          <a:p>
            <a:pPr lvl="1"/>
            <a:r>
              <a:rPr lang="en-US" dirty="0" smtClean="0"/>
              <a:t>App package must contain </a:t>
            </a:r>
            <a:r>
              <a:rPr lang="en-US" dirty="0" smtClean="0">
                <a:latin typeface="Courier New" panose="02070309020205020404" pitchFamily="49" charset="0"/>
                <a:cs typeface="Courier New" panose="02070309020205020404" pitchFamily="49" charset="0"/>
              </a:rPr>
              <a:t>AppManifest.xml</a:t>
            </a:r>
          </a:p>
          <a:p>
            <a:pPr lvl="1"/>
            <a:r>
              <a:rPr lang="en-US" dirty="0"/>
              <a:t>A</a:t>
            </a:r>
            <a:r>
              <a:rPr lang="en-US" dirty="0" smtClean="0"/>
              <a:t>pp package will often contain file for app icon</a:t>
            </a:r>
            <a:endParaRPr lang="en-US" dirty="0"/>
          </a:p>
        </p:txBody>
      </p:sp>
      <p:pic>
        <p:nvPicPr>
          <p:cNvPr id="5" name="Picture 4"/>
          <p:cNvPicPr>
            <a:picLocks noChangeAspect="1"/>
          </p:cNvPicPr>
          <p:nvPr/>
        </p:nvPicPr>
        <p:blipFill>
          <a:blip r:embed="rId3"/>
          <a:stretch>
            <a:fillRect/>
          </a:stretch>
        </p:blipFill>
        <p:spPr>
          <a:xfrm>
            <a:off x="2559792" y="4331490"/>
            <a:ext cx="4024416" cy="2145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5238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t>
            </a:r>
            <a:r>
              <a:rPr lang="en-US" dirty="0"/>
              <a:t>Web Solution Package</a:t>
            </a:r>
          </a:p>
        </p:txBody>
      </p:sp>
      <p:sp>
        <p:nvSpPr>
          <p:cNvPr id="3" name="Content Placeholder 2"/>
          <p:cNvSpPr>
            <a:spLocks noGrp="1"/>
          </p:cNvSpPr>
          <p:nvPr>
            <p:ph idx="1"/>
          </p:nvPr>
        </p:nvSpPr>
        <p:spPr/>
        <p:txBody>
          <a:bodyPr/>
          <a:lstStyle/>
          <a:p>
            <a:r>
              <a:rPr lang="en-US" dirty="0" smtClean="0"/>
              <a:t>App package contains inner WSP for app web</a:t>
            </a:r>
          </a:p>
          <a:p>
            <a:pPr lvl="1"/>
            <a:r>
              <a:rPr lang="en-US" dirty="0"/>
              <a:t>E</a:t>
            </a:r>
            <a:r>
              <a:rPr lang="en-US" dirty="0" smtClean="0"/>
              <a:t>lements deployed to app web using solution package</a:t>
            </a:r>
          </a:p>
          <a:p>
            <a:pPr lvl="1"/>
            <a:r>
              <a:rPr lang="en-US" dirty="0" smtClean="0"/>
              <a:t>Solution package built into app package as inner WSP</a:t>
            </a:r>
          </a:p>
        </p:txBody>
      </p:sp>
      <p:sp>
        <p:nvSpPr>
          <p:cNvPr id="7" name="Rectangle 6"/>
          <p:cNvSpPr/>
          <p:nvPr/>
        </p:nvSpPr>
        <p:spPr>
          <a:xfrm>
            <a:off x="4495800" y="3657600"/>
            <a:ext cx="4191000" cy="6858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600" dirty="0" smtClean="0">
                <a:solidFill>
                  <a:schemeClr val="tx1">
                    <a:lumMod val="75000"/>
                    <a:lumOff val="25000"/>
                  </a:schemeClr>
                </a:solidFill>
              </a:rPr>
              <a:t>All SharePoint-hosted apps will have an inner WSP in their app package</a:t>
            </a:r>
            <a:endParaRPr lang="en-US" sz="1600" dirty="0">
              <a:solidFill>
                <a:schemeClr val="tx1">
                  <a:lumMod val="75000"/>
                  <a:lumOff val="25000"/>
                </a:schemeClr>
              </a:solidFill>
            </a:endParaRPr>
          </a:p>
        </p:txBody>
      </p:sp>
      <p:sp>
        <p:nvSpPr>
          <p:cNvPr id="8" name="Rectangle 7"/>
          <p:cNvSpPr/>
          <p:nvPr/>
        </p:nvSpPr>
        <p:spPr>
          <a:xfrm>
            <a:off x="4495800" y="4876800"/>
            <a:ext cx="4191000" cy="9144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600" dirty="0" smtClean="0">
                <a:solidFill>
                  <a:schemeClr val="tx1">
                    <a:lumMod val="75000"/>
                    <a:lumOff val="25000"/>
                  </a:schemeClr>
                </a:solidFill>
              </a:rPr>
              <a:t>Cloud-hosted apps will not have an inner WSP in their app package unless they have been implemented to create an app web</a:t>
            </a:r>
            <a:endParaRPr lang="en-US" sz="1600" dirty="0">
              <a:solidFill>
                <a:schemeClr val="tx1">
                  <a:lumMod val="75000"/>
                  <a:lumOff val="25000"/>
                </a:schemeClr>
              </a:solidFill>
            </a:endParaRPr>
          </a:p>
        </p:txBody>
      </p:sp>
      <p:pic>
        <p:nvPicPr>
          <p:cNvPr id="4" name="Picture 3"/>
          <p:cNvPicPr>
            <a:picLocks noChangeAspect="1"/>
          </p:cNvPicPr>
          <p:nvPr/>
        </p:nvPicPr>
        <p:blipFill>
          <a:blip r:embed="rId3"/>
          <a:stretch>
            <a:fillRect/>
          </a:stretch>
        </p:blipFill>
        <p:spPr>
          <a:xfrm>
            <a:off x="872067" y="3036111"/>
            <a:ext cx="3395133" cy="344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44072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Packaging Host Web Features</a:t>
            </a:r>
          </a:p>
        </p:txBody>
      </p:sp>
      <p:sp>
        <p:nvSpPr>
          <p:cNvPr id="3" name="Content Placeholder 2"/>
          <p:cNvSpPr>
            <a:spLocks noGrp="1"/>
          </p:cNvSpPr>
          <p:nvPr>
            <p:ph idx="1"/>
          </p:nvPr>
        </p:nvSpPr>
        <p:spPr/>
        <p:txBody>
          <a:bodyPr/>
          <a:lstStyle/>
          <a:p>
            <a:r>
              <a:rPr lang="en-US" dirty="0" smtClean="0"/>
              <a:t>Host web feature elements added at top level</a:t>
            </a:r>
          </a:p>
          <a:p>
            <a:pPr lvl="1"/>
            <a:r>
              <a:rPr lang="en-US" dirty="0" smtClean="0">
                <a:latin typeface="Courier New" panose="02070309020205020404" pitchFamily="49" charset="0"/>
                <a:cs typeface="Courier New" panose="02070309020205020404" pitchFamily="49" charset="0"/>
              </a:rPr>
              <a:t>elements.xml</a:t>
            </a:r>
            <a:r>
              <a:rPr lang="en-US" dirty="0"/>
              <a:t> </a:t>
            </a:r>
            <a:r>
              <a:rPr lang="en-US" dirty="0" smtClean="0"/>
              <a:t>file added for each app part</a:t>
            </a:r>
          </a:p>
          <a:p>
            <a:pPr lvl="1"/>
            <a:r>
              <a:rPr lang="en-US" dirty="0" smtClean="0">
                <a:latin typeface="Courier New" panose="02070309020205020404" pitchFamily="49" charset="0"/>
                <a:cs typeface="Courier New" panose="02070309020205020404" pitchFamily="49" charset="0"/>
              </a:rPr>
              <a:t>elements.xml</a:t>
            </a:r>
            <a:r>
              <a:rPr lang="en-US" dirty="0"/>
              <a:t> </a:t>
            </a:r>
            <a:r>
              <a:rPr lang="en-US" dirty="0" smtClean="0"/>
              <a:t>file added for each UI custom action</a:t>
            </a:r>
          </a:p>
          <a:p>
            <a:pPr lvl="1"/>
            <a:r>
              <a:rPr lang="en-US" dirty="0">
                <a:latin typeface="Courier New" panose="02070309020205020404" pitchFamily="49" charset="0"/>
                <a:cs typeface="Courier New" panose="02070309020205020404" pitchFamily="49" charset="0"/>
              </a:rPr>
              <a:t>features.xml</a:t>
            </a:r>
            <a:r>
              <a:rPr lang="en-US" dirty="0"/>
              <a:t> f</a:t>
            </a:r>
            <a:r>
              <a:rPr lang="en-US" dirty="0" smtClean="0"/>
              <a:t>ile added for host web feature</a:t>
            </a:r>
          </a:p>
          <a:p>
            <a:pPr lvl="1"/>
            <a:r>
              <a:rPr lang="en-US" dirty="0" smtClean="0"/>
              <a:t>Visual Studio adds GUID to file names</a:t>
            </a:r>
            <a:endParaRPr lang="en-US" dirty="0"/>
          </a:p>
        </p:txBody>
      </p:sp>
      <p:pic>
        <p:nvPicPr>
          <p:cNvPr id="4" name="Picture 3"/>
          <p:cNvPicPr>
            <a:picLocks noChangeAspect="1"/>
          </p:cNvPicPr>
          <p:nvPr/>
        </p:nvPicPr>
        <p:blipFill>
          <a:blip r:embed="rId3"/>
          <a:stretch>
            <a:fillRect/>
          </a:stretch>
        </p:blipFill>
        <p:spPr>
          <a:xfrm>
            <a:off x="2718712" y="3872006"/>
            <a:ext cx="3706576" cy="2730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7516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a Project for Packaging</a:t>
            </a:r>
            <a:endParaRPr lang="en-US" dirty="0"/>
          </a:p>
        </p:txBody>
      </p:sp>
      <p:sp>
        <p:nvSpPr>
          <p:cNvPr id="5" name="Content Placeholder 4"/>
          <p:cNvSpPr>
            <a:spLocks noGrp="1"/>
          </p:cNvSpPr>
          <p:nvPr>
            <p:ph idx="1"/>
          </p:nvPr>
        </p:nvSpPr>
        <p:spPr/>
        <p:txBody>
          <a:bodyPr>
            <a:normAutofit/>
          </a:bodyPr>
          <a:lstStyle/>
          <a:p>
            <a:r>
              <a:rPr lang="en-US" sz="2000" dirty="0" smtClean="0"/>
              <a:t>Review </a:t>
            </a:r>
            <a:r>
              <a:rPr lang="en-US" sz="2000" b="1" dirty="0" smtClean="0"/>
              <a:t>AppManifest.xml</a:t>
            </a:r>
            <a:r>
              <a:rPr lang="en-US" sz="2000" dirty="0" smtClean="0"/>
              <a:t> and make any required changes</a:t>
            </a:r>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Add a custom App Icon</a:t>
            </a:r>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825260" y="1999147"/>
            <a:ext cx="5892800" cy="2209800"/>
          </a:xfrm>
          <a:prstGeom prst="rect">
            <a:avLst/>
          </a:prstGeom>
          <a:noFill/>
          <a:ln w="19050">
            <a:solidFill>
              <a:schemeClr val="bg1">
                <a:lumMod val="75000"/>
              </a:schemeClr>
            </a:solidFill>
          </a:ln>
        </p:spPr>
      </p:pic>
      <p:pic>
        <p:nvPicPr>
          <p:cNvPr id="4" name="Picture 3"/>
          <p:cNvPicPr>
            <a:picLocks noChangeAspect="1"/>
          </p:cNvPicPr>
          <p:nvPr/>
        </p:nvPicPr>
        <p:blipFill>
          <a:blip r:embed="rId3"/>
          <a:stretch>
            <a:fillRect/>
          </a:stretch>
        </p:blipFill>
        <p:spPr>
          <a:xfrm>
            <a:off x="825260" y="4794800"/>
            <a:ext cx="1674962" cy="1892804"/>
          </a:xfrm>
          <a:prstGeom prst="rect">
            <a:avLst/>
          </a:prstGeom>
          <a:ln>
            <a:solidFill>
              <a:schemeClr val="bg1">
                <a:lumMod val="50000"/>
              </a:schemeClr>
            </a:solidFill>
          </a:ln>
        </p:spPr>
      </p:pic>
      <p:sp>
        <p:nvSpPr>
          <p:cNvPr id="6" name="Left Arrow 5"/>
          <p:cNvSpPr/>
          <p:nvPr/>
        </p:nvSpPr>
        <p:spPr>
          <a:xfrm>
            <a:off x="2160917" y="5691996"/>
            <a:ext cx="8382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99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App Package</a:t>
            </a:r>
            <a:endParaRPr lang="en-US" dirty="0"/>
          </a:p>
        </p:txBody>
      </p:sp>
      <p:grpSp>
        <p:nvGrpSpPr>
          <p:cNvPr id="10" name="Group 9"/>
          <p:cNvGrpSpPr/>
          <p:nvPr/>
        </p:nvGrpSpPr>
        <p:grpSpPr>
          <a:xfrm>
            <a:off x="304800" y="1371600"/>
            <a:ext cx="8153400" cy="4887204"/>
            <a:chOff x="473015" y="1676400"/>
            <a:chExt cx="6674097" cy="4000500"/>
          </a:xfrm>
        </p:grpSpPr>
        <p:pic>
          <p:nvPicPr>
            <p:cNvPr id="4" name="Picture 3"/>
            <p:cNvPicPr/>
            <p:nvPr/>
          </p:nvPicPr>
          <p:blipFill>
            <a:blip r:embed="rId2"/>
            <a:stretch>
              <a:fillRect/>
            </a:stretch>
          </p:blipFill>
          <p:spPr>
            <a:xfrm>
              <a:off x="3850525" y="2057400"/>
              <a:ext cx="3296587" cy="2034984"/>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914400" y="4648200"/>
              <a:ext cx="6232712" cy="1028700"/>
            </a:xfrm>
            <a:prstGeom prst="rect">
              <a:avLst/>
            </a:prstGeom>
            <a:noFill/>
            <a:ln>
              <a:solidFill>
                <a:schemeClr val="bg1">
                  <a:lumMod val="75000"/>
                </a:schemeClr>
              </a:solidFill>
            </a:ln>
          </p:spPr>
        </p:pic>
        <p:pic>
          <p:nvPicPr>
            <p:cNvPr id="6" name="Picture 5"/>
            <p:cNvPicPr>
              <a:picLocks noChangeAspect="1"/>
            </p:cNvPicPr>
            <p:nvPr/>
          </p:nvPicPr>
          <p:blipFill>
            <a:blip r:embed="rId4"/>
            <a:stretch>
              <a:fillRect/>
            </a:stretch>
          </p:blipFill>
          <p:spPr>
            <a:xfrm>
              <a:off x="914400" y="2057400"/>
              <a:ext cx="2336117" cy="2074266"/>
            </a:xfrm>
            <a:prstGeom prst="rect">
              <a:avLst/>
            </a:prstGeom>
            <a:ln>
              <a:solidFill>
                <a:schemeClr val="bg1">
                  <a:lumMod val="50000"/>
                </a:schemeClr>
              </a:solidFill>
            </a:ln>
          </p:spPr>
        </p:pic>
        <p:sp>
          <p:nvSpPr>
            <p:cNvPr id="7" name="Oval 6"/>
            <p:cNvSpPr/>
            <p:nvPr/>
          </p:nvSpPr>
          <p:spPr>
            <a:xfrm>
              <a:off x="559279" y="1676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3469525" y="1692084"/>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 name="Oval 8"/>
            <p:cNvSpPr/>
            <p:nvPr/>
          </p:nvSpPr>
          <p:spPr>
            <a:xfrm>
              <a:off x="473015" y="4267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pSp>
    </p:spTree>
    <p:extLst>
      <p:ext uri="{BB962C8B-B14F-4D97-AF65-F5344CB8AC3E}">
        <p14:creationId xmlns:p14="http://schemas.microsoft.com/office/powerpoint/2010/main" val="349204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Publishing an App</a:t>
            </a:r>
            <a:endParaRPr lang="en-US" dirty="0"/>
          </a:p>
        </p:txBody>
      </p:sp>
      <p:sp>
        <p:nvSpPr>
          <p:cNvPr id="7" name="Content Placeholder 6"/>
          <p:cNvSpPr>
            <a:spLocks noGrp="1"/>
          </p:cNvSpPr>
          <p:nvPr>
            <p:ph idx="1"/>
          </p:nvPr>
        </p:nvSpPr>
        <p:spPr/>
        <p:txBody>
          <a:bodyPr>
            <a:normAutofit/>
          </a:bodyPr>
          <a:lstStyle/>
          <a:p>
            <a:r>
              <a:rPr lang="en-US" sz="2400" dirty="0" smtClean="0"/>
              <a:t>Upload app package to Apps for SharePoint library</a:t>
            </a:r>
          </a:p>
          <a:p>
            <a:endParaRPr lang="en-US" sz="2400" dirty="0"/>
          </a:p>
          <a:p>
            <a:endParaRPr lang="en-US" sz="2400" dirty="0" smtClean="0"/>
          </a:p>
          <a:p>
            <a:endParaRPr lang="en-US" sz="2400" dirty="0"/>
          </a:p>
          <a:p>
            <a:r>
              <a:rPr lang="en-US" sz="2400" dirty="0" smtClean="0"/>
              <a:t>Enter app metadata to complete publishing process</a:t>
            </a:r>
            <a:endParaRPr lang="en-US" sz="24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62400"/>
            <a:ext cx="3531798" cy="2289810"/>
          </a:xfrm>
          <a:prstGeom prst="rect">
            <a:avLst/>
          </a:prstGeom>
          <a:noFill/>
          <a:ln>
            <a:solidFill>
              <a:schemeClr val="bg1">
                <a:lumMod val="50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35805"/>
            <a:ext cx="3554802" cy="1143000"/>
          </a:xfrm>
          <a:prstGeom prst="rect">
            <a:avLst/>
          </a:prstGeom>
          <a:noFill/>
          <a:ln>
            <a:solidFill>
              <a:schemeClr val="bg1">
                <a:lumMod val="50000"/>
              </a:schemeClr>
            </a:solidFill>
          </a:ln>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2021655"/>
            <a:ext cx="4953000" cy="1208355"/>
          </a:xfrm>
          <a:prstGeom prst="rect">
            <a:avLst/>
          </a:prstGeom>
          <a:noFill/>
          <a:ln>
            <a:solidFill>
              <a:schemeClr val="bg1">
                <a:lumMod val="75000"/>
              </a:schemeClr>
            </a:solidFill>
          </a:ln>
        </p:spPr>
      </p:pic>
    </p:spTree>
    <p:extLst>
      <p:ext uri="{BB962C8B-B14F-4D97-AF65-F5344CB8AC3E}">
        <p14:creationId xmlns:p14="http://schemas.microsoft.com/office/powerpoint/2010/main" val="3946254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ü"/>
            </a:pPr>
            <a:r>
              <a:rPr lang="en-US" dirty="0" smtClean="0"/>
              <a:t>Publishing Apps in the App Catalog</a:t>
            </a:r>
            <a:endParaRPr lang="en-US" dirty="0" smtClean="0"/>
          </a:p>
          <a:p>
            <a:pPr>
              <a:buFont typeface="Wingdings" panose="05000000000000000000" pitchFamily="2" charset="2"/>
              <a:buChar char="Ø"/>
            </a:pPr>
            <a:r>
              <a:rPr lang="en-US" dirty="0" smtClean="0"/>
              <a:t>Installing </a:t>
            </a:r>
            <a:r>
              <a:rPr lang="en-US" dirty="0" smtClean="0"/>
              <a:t>and Upgrading Apps</a:t>
            </a:r>
          </a:p>
          <a:p>
            <a:r>
              <a:rPr lang="en-US" dirty="0" smtClean="0"/>
              <a:t>Deploying Provider-hosted Apps</a:t>
            </a:r>
            <a:endParaRPr lang="en-US" dirty="0" smtClean="0"/>
          </a:p>
        </p:txBody>
      </p:sp>
    </p:spTree>
    <p:extLst>
      <p:ext uri="{BB962C8B-B14F-4D97-AF65-F5344CB8AC3E}">
        <p14:creationId xmlns:p14="http://schemas.microsoft.com/office/powerpoint/2010/main" val="711753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Installing Apps</a:t>
            </a:r>
            <a:endParaRPr lang="en-US" dirty="0"/>
          </a:p>
        </p:txBody>
      </p:sp>
      <p:sp>
        <p:nvSpPr>
          <p:cNvPr id="3" name="Content Placeholder 2"/>
          <p:cNvSpPr>
            <a:spLocks noGrp="1"/>
          </p:cNvSpPr>
          <p:nvPr>
            <p:ph idx="1"/>
          </p:nvPr>
        </p:nvSpPr>
        <p:spPr>
          <a:xfrm>
            <a:off x="381000" y="1447800"/>
            <a:ext cx="8382000" cy="4724400"/>
          </a:xfrm>
        </p:spPr>
        <p:txBody>
          <a:bodyPr>
            <a:normAutofit/>
          </a:bodyPr>
          <a:lstStyle/>
          <a:p>
            <a:r>
              <a:rPr lang="en-US" sz="2400" dirty="0" smtClean="0"/>
              <a:t>App installer must </a:t>
            </a:r>
            <a:r>
              <a:rPr lang="en-US" sz="2400" dirty="0" smtClean="0"/>
              <a:t>be </a:t>
            </a:r>
            <a:r>
              <a:rPr lang="en-US" sz="2400" dirty="0" smtClean="0"/>
              <a:t>site administrator</a:t>
            </a:r>
            <a:endParaRPr lang="en-US" sz="2400" dirty="0" smtClean="0"/>
          </a:p>
          <a:p>
            <a:pPr lvl="1"/>
            <a:r>
              <a:rPr lang="en-US" sz="2000" dirty="0" smtClean="0"/>
              <a:t>Click </a:t>
            </a:r>
            <a:r>
              <a:rPr lang="en-US" sz="2000" b="1" dirty="0" smtClean="0"/>
              <a:t>add an app </a:t>
            </a:r>
            <a:r>
              <a:rPr lang="en-US" sz="2000" dirty="0" smtClean="0"/>
              <a:t>link on </a:t>
            </a:r>
            <a:r>
              <a:rPr lang="en-US" sz="2000" b="1" dirty="0" smtClean="0"/>
              <a:t>Site Contents </a:t>
            </a:r>
            <a:r>
              <a:rPr lang="en-US" sz="2000" dirty="0" smtClean="0"/>
              <a:t>page </a:t>
            </a:r>
            <a:endParaRPr lang="en-US" sz="2000" dirty="0" smtClean="0"/>
          </a:p>
          <a:p>
            <a:pPr lvl="1"/>
            <a:r>
              <a:rPr lang="en-US" sz="2000" b="1" dirty="0"/>
              <a:t>add an app </a:t>
            </a:r>
            <a:r>
              <a:rPr lang="en-US" sz="2000" dirty="0"/>
              <a:t>link </a:t>
            </a:r>
            <a:r>
              <a:rPr lang="en-US" sz="2000" dirty="0" smtClean="0"/>
              <a:t>takes </a:t>
            </a:r>
            <a:r>
              <a:rPr lang="en-US" sz="2000" dirty="0" smtClean="0"/>
              <a:t>you to app discovery page </a:t>
            </a:r>
            <a:r>
              <a:rPr lang="en-US" sz="1600" i="1" dirty="0" smtClean="0"/>
              <a:t>(</a:t>
            </a:r>
            <a:r>
              <a:rPr lang="en-US" sz="1600" i="1" dirty="0" smtClean="0">
                <a:latin typeface="Courier New" panose="02070309020205020404" pitchFamily="49" charset="0"/>
                <a:cs typeface="Courier New" panose="02070309020205020404" pitchFamily="49" charset="0"/>
              </a:rPr>
              <a:t>addanapp.aspx</a:t>
            </a:r>
            <a:r>
              <a:rPr lang="en-US" sz="1600" i="1" dirty="0" smtClean="0"/>
              <a:t>)</a:t>
            </a:r>
            <a:endParaRPr lang="en-US" sz="2000" i="1" dirty="0" smtClean="0"/>
          </a:p>
          <a:p>
            <a:pPr lvl="1"/>
            <a:r>
              <a:rPr lang="en-US" sz="2000" dirty="0" smtClean="0"/>
              <a:t>On </a:t>
            </a:r>
            <a:r>
              <a:rPr lang="en-US" sz="2000" b="1" dirty="0" smtClean="0"/>
              <a:t>Your apps</a:t>
            </a:r>
            <a:r>
              <a:rPr lang="en-US" sz="2000" dirty="0" smtClean="0"/>
              <a:t> page, click </a:t>
            </a:r>
            <a:r>
              <a:rPr lang="en-US" sz="2000" dirty="0" smtClean="0"/>
              <a:t>on app tile to install </a:t>
            </a:r>
            <a:r>
              <a:rPr lang="en-US" sz="2000" dirty="0" smtClean="0"/>
              <a:t>that app</a:t>
            </a:r>
            <a:endParaRPr lang="en-US" sz="2000" dirty="0" smtClean="0"/>
          </a:p>
        </p:txBody>
      </p:sp>
      <p:pic>
        <p:nvPicPr>
          <p:cNvPr id="4" name="Picture 3"/>
          <p:cNvPicPr/>
          <p:nvPr/>
        </p:nvPicPr>
        <p:blipFill>
          <a:blip r:embed="rId3"/>
          <a:stretch>
            <a:fillRect/>
          </a:stretch>
        </p:blipFill>
        <p:spPr>
          <a:xfrm>
            <a:off x="838200" y="3255034"/>
            <a:ext cx="2743200" cy="1889174"/>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3255034"/>
            <a:ext cx="3886200" cy="2888411"/>
          </a:xfrm>
          <a:prstGeom prst="rect">
            <a:avLst/>
          </a:prstGeom>
          <a:noFill/>
          <a:ln>
            <a:solidFill>
              <a:schemeClr val="bg1">
                <a:lumMod val="50000"/>
              </a:schemeClr>
            </a:solidFill>
          </a:ln>
        </p:spPr>
      </p:pic>
    </p:spTree>
    <p:extLst>
      <p:ext uri="{BB962C8B-B14F-4D97-AF65-F5344CB8AC3E}">
        <p14:creationId xmlns:p14="http://schemas.microsoft.com/office/powerpoint/2010/main" val="2214560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Completing the App installation Process</a:t>
            </a:r>
            <a:endParaRPr lang="en-US" dirty="0"/>
          </a:p>
        </p:txBody>
      </p:sp>
      <p:sp>
        <p:nvSpPr>
          <p:cNvPr id="9" name="Content Placeholder 8"/>
          <p:cNvSpPr>
            <a:spLocks noGrp="1"/>
          </p:cNvSpPr>
          <p:nvPr>
            <p:ph idx="1"/>
          </p:nvPr>
        </p:nvSpPr>
        <p:spPr/>
        <p:txBody>
          <a:bodyPr/>
          <a:lstStyle/>
          <a:p>
            <a:pPr marL="347663" lvl="1" indent="-347663">
              <a:spcBef>
                <a:spcPts val="600"/>
              </a:spcBef>
              <a:spcAft>
                <a:spcPts val="200"/>
              </a:spcAft>
              <a:buClr>
                <a:schemeClr val="tx2"/>
              </a:buClr>
              <a:buSzPct val="100000"/>
            </a:pPr>
            <a:r>
              <a:rPr lang="en-US" sz="2000" dirty="0" smtClean="0"/>
              <a:t>App installer is Prompted to Explicitly Trust the app During Installation</a:t>
            </a:r>
          </a:p>
          <a:p>
            <a:pPr marL="347663" lvl="1" indent="-347663">
              <a:spcBef>
                <a:spcPts val="600"/>
              </a:spcBef>
              <a:spcAft>
                <a:spcPts val="200"/>
              </a:spcAft>
              <a:buClr>
                <a:schemeClr val="tx2"/>
              </a:buClr>
              <a:buSzPct val="100000"/>
            </a:pPr>
            <a:endParaRPr lang="en-US" sz="2000" dirty="0"/>
          </a:p>
          <a:p>
            <a:pPr marL="347663" lvl="1" indent="-347663">
              <a:spcBef>
                <a:spcPts val="600"/>
              </a:spcBef>
              <a:spcAft>
                <a:spcPts val="200"/>
              </a:spcAft>
              <a:buClr>
                <a:schemeClr val="tx2"/>
              </a:buClr>
              <a:buSzPct val="100000"/>
            </a:pPr>
            <a:endParaRPr lang="en-US" sz="2000" dirty="0" smtClean="0"/>
          </a:p>
          <a:p>
            <a:pPr marL="347663" lvl="1" indent="-347663">
              <a:spcBef>
                <a:spcPts val="600"/>
              </a:spcBef>
              <a:spcAft>
                <a:spcPts val="200"/>
              </a:spcAft>
              <a:buClr>
                <a:schemeClr val="tx2"/>
              </a:buClr>
              <a:buSzPct val="100000"/>
            </a:pPr>
            <a:endParaRPr lang="en-US" sz="2000" dirty="0" smtClean="0"/>
          </a:p>
          <a:p>
            <a:pPr marL="347663" lvl="1" indent="-347663">
              <a:spcBef>
                <a:spcPts val="600"/>
              </a:spcBef>
              <a:spcAft>
                <a:spcPts val="200"/>
              </a:spcAft>
              <a:buClr>
                <a:schemeClr val="tx2"/>
              </a:buClr>
              <a:buSzPct val="100000"/>
            </a:pPr>
            <a:endParaRPr lang="en-US" sz="2000" dirty="0"/>
          </a:p>
          <a:p>
            <a:pPr marL="347663" lvl="1" indent="-347663">
              <a:spcBef>
                <a:spcPts val="600"/>
              </a:spcBef>
              <a:spcAft>
                <a:spcPts val="200"/>
              </a:spcAft>
              <a:buClr>
                <a:schemeClr val="tx2"/>
              </a:buClr>
              <a:buSzPct val="100000"/>
            </a:pPr>
            <a:r>
              <a:rPr lang="en-US" sz="2000" dirty="0" smtClean="0"/>
              <a:t>After </a:t>
            </a:r>
            <a:r>
              <a:rPr lang="en-US" sz="2000" dirty="0"/>
              <a:t>installation, app tile added to </a:t>
            </a:r>
            <a:r>
              <a:rPr lang="en-US" sz="2000" b="1" dirty="0"/>
              <a:t>Site Contents </a:t>
            </a:r>
            <a:r>
              <a:rPr lang="en-US" sz="2000" dirty="0"/>
              <a:t>page</a:t>
            </a:r>
            <a:br>
              <a:rPr lang="en-US" sz="2000" dirty="0"/>
            </a:br>
            <a:r>
              <a:rPr lang="en-US" sz="1600" i="1" dirty="0"/>
              <a:t>app tile provides fly-out menu to assist with app management</a:t>
            </a:r>
          </a:p>
          <a:p>
            <a:endParaRPr lang="en-US"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2819399" cy="1447800"/>
          </a:xfrm>
          <a:prstGeom prst="rect">
            <a:avLst/>
          </a:prstGeom>
          <a:noFill/>
          <a:ln>
            <a:solidFill>
              <a:schemeClr val="bg1">
                <a:lumMod val="75000"/>
              </a:schemeClr>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2895600" cy="2133600"/>
          </a:xfrm>
          <a:prstGeom prst="rect">
            <a:avLst/>
          </a:prstGeom>
          <a:noFill/>
          <a:ln>
            <a:solidFill>
              <a:schemeClr val="bg1">
                <a:lumMod val="50000"/>
              </a:schemeClr>
            </a:solid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21834"/>
            <a:ext cx="3657600" cy="1885207"/>
          </a:xfrm>
          <a:prstGeom prst="rect">
            <a:avLst/>
          </a:prstGeom>
          <a:noFill/>
          <a:ln>
            <a:solidFill>
              <a:schemeClr val="bg1">
                <a:lumMod val="75000"/>
              </a:schemeClr>
            </a:solidFill>
          </a:ln>
        </p:spPr>
      </p:pic>
    </p:spTree>
    <p:extLst>
      <p:ext uri="{BB962C8B-B14F-4D97-AF65-F5344CB8AC3E}">
        <p14:creationId xmlns:p14="http://schemas.microsoft.com/office/powerpoint/2010/main" val="1790048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Creating the App Catalog</a:t>
            </a:r>
          </a:p>
          <a:p>
            <a:r>
              <a:rPr lang="en-US" dirty="0" smtClean="0"/>
              <a:t>Publishing Apps in the App Catalog</a:t>
            </a:r>
            <a:endParaRPr lang="en-US" dirty="0" smtClean="0"/>
          </a:p>
          <a:p>
            <a:r>
              <a:rPr lang="en-US" dirty="0" smtClean="0"/>
              <a:t>Installing </a:t>
            </a:r>
            <a:r>
              <a:rPr lang="en-US" dirty="0" smtClean="0"/>
              <a:t>and Upgrading Apps</a:t>
            </a:r>
          </a:p>
          <a:p>
            <a:r>
              <a:rPr lang="en-US" dirty="0" smtClean="0"/>
              <a:t>Deploying Provider-hosted Apps</a:t>
            </a:r>
            <a:endParaRPr lang="en-US" dirty="0" smtClean="0"/>
          </a:p>
        </p:txBody>
      </p:sp>
    </p:spTree>
    <p:extLst>
      <p:ext uri="{BB962C8B-B14F-4D97-AF65-F5344CB8AC3E}">
        <p14:creationId xmlns:p14="http://schemas.microsoft.com/office/powerpoint/2010/main" val="1577676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Launching the App After Installation</a:t>
            </a:r>
            <a:endParaRPr lang="en-US" dirty="0"/>
          </a:p>
        </p:txBody>
      </p:sp>
      <p:sp>
        <p:nvSpPr>
          <p:cNvPr id="7" name="Content Placeholder 6"/>
          <p:cNvSpPr>
            <a:spLocks noGrp="1"/>
          </p:cNvSpPr>
          <p:nvPr>
            <p:ph idx="1"/>
          </p:nvPr>
        </p:nvSpPr>
        <p:spPr/>
        <p:txBody>
          <a:bodyPr>
            <a:normAutofit/>
          </a:bodyPr>
          <a:lstStyle/>
          <a:p>
            <a:r>
              <a:rPr lang="en-US" sz="2400" dirty="0" smtClean="0"/>
              <a:t>Clicking app tile on Site Contents page launches app</a:t>
            </a:r>
          </a:p>
          <a:p>
            <a:pPr lvl="1"/>
            <a:r>
              <a:rPr lang="en-US" sz="2000" dirty="0" smtClean="0"/>
              <a:t>User is redirected to app start page</a:t>
            </a:r>
          </a:p>
        </p:txBody>
      </p:sp>
      <p:grpSp>
        <p:nvGrpSpPr>
          <p:cNvPr id="14" name="Group 13"/>
          <p:cNvGrpSpPr/>
          <p:nvPr/>
        </p:nvGrpSpPr>
        <p:grpSpPr>
          <a:xfrm>
            <a:off x="1143000" y="2438400"/>
            <a:ext cx="5717621" cy="4267200"/>
            <a:chOff x="710391" y="2411237"/>
            <a:chExt cx="5605682" cy="4183657"/>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10391" y="2411237"/>
              <a:ext cx="2676963" cy="2084563"/>
            </a:xfrm>
            <a:prstGeom prst="rect">
              <a:avLst/>
            </a:prstGeom>
            <a:noFill/>
            <a:ln w="28575">
              <a:solidFill>
                <a:schemeClr val="bg1">
                  <a:lumMod val="85000"/>
                </a:schemeClr>
              </a:solid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048873" y="4004094"/>
              <a:ext cx="4267200" cy="2590800"/>
            </a:xfrm>
            <a:prstGeom prst="rect">
              <a:avLst/>
            </a:prstGeom>
            <a:noFill/>
            <a:ln w="12700">
              <a:solidFill>
                <a:schemeClr val="bg1">
                  <a:lumMod val="50000"/>
                </a:schemeClr>
              </a:solidFill>
            </a:ln>
          </p:spPr>
        </p:pic>
        <p:cxnSp>
          <p:nvCxnSpPr>
            <p:cNvPr id="10" name="Straight Arrow Connector 9"/>
            <p:cNvCxnSpPr/>
            <p:nvPr/>
          </p:nvCxnSpPr>
          <p:spPr>
            <a:xfrm>
              <a:off x="1447800" y="3733800"/>
              <a:ext cx="533400" cy="3048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7285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Uninstalling an App</a:t>
            </a:r>
            <a:endParaRPr lang="en-US" dirty="0"/>
          </a:p>
        </p:txBody>
      </p:sp>
      <p:sp>
        <p:nvSpPr>
          <p:cNvPr id="4" name="Content Placeholder 3"/>
          <p:cNvSpPr>
            <a:spLocks noGrp="1"/>
          </p:cNvSpPr>
          <p:nvPr>
            <p:ph idx="1"/>
          </p:nvPr>
        </p:nvSpPr>
        <p:spPr/>
        <p:txBody>
          <a:bodyPr>
            <a:normAutofit/>
          </a:bodyPr>
          <a:lstStyle/>
          <a:p>
            <a:r>
              <a:rPr lang="en-US" sz="2400" dirty="0" smtClean="0"/>
              <a:t>Use Remove command in app tile </a:t>
            </a:r>
            <a:r>
              <a:rPr lang="en-US" sz="2400" dirty="0" err="1" smtClean="0"/>
              <a:t>flyout</a:t>
            </a:r>
            <a:r>
              <a:rPr lang="en-US" sz="2400" dirty="0" smtClean="0"/>
              <a:t> menu</a:t>
            </a:r>
          </a:p>
          <a:p>
            <a:pPr lvl="1"/>
            <a:r>
              <a:rPr lang="en-US" sz="2000" dirty="0" smtClean="0"/>
              <a:t>SharePoint deletes App Web if there is one</a:t>
            </a:r>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62200"/>
            <a:ext cx="4491560" cy="2133600"/>
          </a:xfrm>
          <a:prstGeom prst="rect">
            <a:avLst/>
          </a:prstGeom>
          <a:noFill/>
          <a:ln>
            <a:solidFill>
              <a:schemeClr val="bg1">
                <a:lumMod val="75000"/>
              </a:schemeClr>
            </a:solidFill>
          </a:ln>
        </p:spPr>
      </p:pic>
    </p:spTree>
    <p:extLst>
      <p:ext uri="{BB962C8B-B14F-4D97-AF65-F5344CB8AC3E}">
        <p14:creationId xmlns:p14="http://schemas.microsoft.com/office/powerpoint/2010/main" val="4018849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and Installing a SharePoint-hosted App</a:t>
            </a:r>
            <a:endParaRPr lang="en-US" dirty="0"/>
          </a:p>
        </p:txBody>
      </p:sp>
    </p:spTree>
    <p:extLst>
      <p:ext uri="{BB962C8B-B14F-4D97-AF65-F5344CB8AC3E}">
        <p14:creationId xmlns:p14="http://schemas.microsoft.com/office/powerpoint/2010/main" val="3733009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Apps at Tenancy Scope</a:t>
            </a:r>
          </a:p>
        </p:txBody>
      </p:sp>
      <p:sp>
        <p:nvSpPr>
          <p:cNvPr id="3" name="Content Placeholder 2"/>
          <p:cNvSpPr>
            <a:spLocks noGrp="1"/>
          </p:cNvSpPr>
          <p:nvPr>
            <p:ph idx="1"/>
          </p:nvPr>
        </p:nvSpPr>
        <p:spPr/>
        <p:txBody>
          <a:bodyPr/>
          <a:lstStyle/>
          <a:p>
            <a:r>
              <a:rPr lang="en-US" dirty="0" smtClean="0"/>
              <a:t>App catalog site used for tenancy-scoped install</a:t>
            </a:r>
          </a:p>
          <a:p>
            <a:pPr lvl="1"/>
            <a:r>
              <a:rPr lang="en-US" dirty="0" smtClean="0"/>
              <a:t>Step 1: Publish app to </a:t>
            </a:r>
            <a:r>
              <a:rPr lang="en-US" dirty="0"/>
              <a:t>app catalog </a:t>
            </a:r>
            <a:r>
              <a:rPr lang="en-US" dirty="0" smtClean="0"/>
              <a:t>site</a:t>
            </a:r>
          </a:p>
          <a:p>
            <a:pPr lvl="1"/>
            <a:r>
              <a:rPr lang="en-US" dirty="0"/>
              <a:t>Step </a:t>
            </a:r>
            <a:r>
              <a:rPr lang="en-US" dirty="0" smtClean="0"/>
              <a:t>2: Install app in same app </a:t>
            </a:r>
            <a:r>
              <a:rPr lang="en-US" dirty="0"/>
              <a:t>catalog </a:t>
            </a:r>
            <a:r>
              <a:rPr lang="en-US" dirty="0" smtClean="0"/>
              <a:t>site</a:t>
            </a:r>
          </a:p>
          <a:p>
            <a:pPr lvl="1"/>
            <a:r>
              <a:rPr lang="en-US" dirty="0"/>
              <a:t>Step </a:t>
            </a:r>
            <a:r>
              <a:rPr lang="en-US" dirty="0" smtClean="0"/>
              <a:t>3: Configure app to make it available in other sites</a:t>
            </a:r>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9000"/>
            <a:ext cx="3656411" cy="1752600"/>
          </a:xfrm>
          <a:prstGeom prst="rect">
            <a:avLst/>
          </a:prstGeom>
          <a:noFill/>
          <a:ln>
            <a:solidFill>
              <a:schemeClr val="bg1">
                <a:lumMod val="75000"/>
              </a:schemeClr>
            </a:solidFill>
          </a:ln>
        </p:spPr>
      </p:pic>
      <p:sp>
        <p:nvSpPr>
          <p:cNvPr id="5" name="Rectangle 4"/>
          <p:cNvSpPr/>
          <p:nvPr/>
        </p:nvSpPr>
        <p:spPr>
          <a:xfrm>
            <a:off x="4114800" y="4000500"/>
            <a:ext cx="3276600" cy="6096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400" b="1" dirty="0" smtClean="0">
                <a:solidFill>
                  <a:schemeClr val="tx1">
                    <a:lumMod val="75000"/>
                    <a:lumOff val="25000"/>
                  </a:schemeClr>
                </a:solidFill>
              </a:rPr>
              <a:t>Deployment </a:t>
            </a:r>
            <a:r>
              <a:rPr lang="en-US" sz="1400" dirty="0" smtClean="0">
                <a:solidFill>
                  <a:schemeClr val="tx1">
                    <a:lumMod val="75000"/>
                    <a:lumOff val="25000"/>
                  </a:schemeClr>
                </a:solidFill>
              </a:rPr>
              <a:t>command only </a:t>
            </a:r>
            <a:r>
              <a:rPr lang="en-US" sz="1400" dirty="0" smtClean="0">
                <a:solidFill>
                  <a:schemeClr val="tx1">
                    <a:lumMod val="75000"/>
                    <a:lumOff val="25000"/>
                  </a:schemeClr>
                </a:solidFill>
              </a:rPr>
              <a:t>appears for apps installed in app catalog sites</a:t>
            </a:r>
            <a:endParaRPr lang="en-US" sz="1400" dirty="0">
              <a:solidFill>
                <a:schemeClr val="tx1">
                  <a:lumMod val="75000"/>
                  <a:lumOff val="25000"/>
                </a:schemeClr>
              </a:solidFill>
            </a:endParaRPr>
          </a:p>
        </p:txBody>
      </p:sp>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5105400"/>
            <a:ext cx="5317929" cy="1670050"/>
          </a:xfrm>
          <a:prstGeom prst="rect">
            <a:avLst/>
          </a:prstGeom>
          <a:noFill/>
          <a:ln>
            <a:solidFill>
              <a:schemeClr val="bg1">
                <a:lumMod val="75000"/>
              </a:schemeClr>
            </a:solidFill>
          </a:ln>
        </p:spPr>
      </p:pic>
      <p:cxnSp>
        <p:nvCxnSpPr>
          <p:cNvPr id="9" name="Straight Arrow Connector 8"/>
          <p:cNvCxnSpPr/>
          <p:nvPr/>
        </p:nvCxnSpPr>
        <p:spPr>
          <a:xfrm>
            <a:off x="3352800" y="4419600"/>
            <a:ext cx="609600" cy="60642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2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an App Deployment</a:t>
            </a:r>
            <a:endParaRPr lang="en-US" dirty="0"/>
          </a:p>
        </p:txBody>
      </p:sp>
      <p:sp>
        <p:nvSpPr>
          <p:cNvPr id="8" name="Content Placeholder 7"/>
          <p:cNvSpPr>
            <a:spLocks noGrp="1"/>
          </p:cNvSpPr>
          <p:nvPr>
            <p:ph idx="1"/>
          </p:nvPr>
        </p:nvSpPr>
        <p:spPr/>
        <p:txBody>
          <a:bodyPr>
            <a:normAutofit/>
          </a:bodyPr>
          <a:lstStyle/>
          <a:p>
            <a:r>
              <a:rPr lang="en-US" sz="2000" dirty="0" smtClean="0"/>
              <a:t>App Deployment can be configured in terms of managed paths…</a:t>
            </a:r>
          </a:p>
          <a:p>
            <a:pPr lvl="1"/>
            <a:endParaRPr lang="en-US" sz="1600" dirty="0" smtClean="0"/>
          </a:p>
          <a:p>
            <a:pPr lvl="1"/>
            <a:endParaRPr lang="en-US" sz="1600" dirty="0"/>
          </a:p>
          <a:p>
            <a:pPr lvl="1"/>
            <a:endParaRPr lang="en-US" sz="1600" dirty="0" smtClean="0"/>
          </a:p>
          <a:p>
            <a:pPr lvl="1"/>
            <a:endParaRPr lang="en-US" sz="1600" dirty="0"/>
          </a:p>
          <a:p>
            <a:pPr marL="334962" lvl="1" indent="0">
              <a:buNone/>
            </a:pPr>
            <a:endParaRPr lang="en-US" sz="1600" dirty="0"/>
          </a:p>
          <a:p>
            <a:r>
              <a:rPr lang="en-US" sz="2000" dirty="0"/>
              <a:t>App Deployment can be configured in terms </a:t>
            </a:r>
            <a:r>
              <a:rPr lang="en-US" sz="2000" dirty="0" smtClean="0"/>
              <a:t>of Site templates…</a:t>
            </a:r>
            <a:endParaRPr lang="en-US" sz="20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010400" cy="1526496"/>
          </a:xfrm>
          <a:prstGeom prst="rect">
            <a:avLst/>
          </a:prstGeom>
          <a:noFill/>
          <a:ln>
            <a:solidFill>
              <a:schemeClr val="bg1">
                <a:lumMod val="75000"/>
              </a:schemeClr>
            </a:solid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949081"/>
            <a:ext cx="7696200" cy="2479680"/>
          </a:xfrm>
          <a:prstGeom prst="rect">
            <a:avLst/>
          </a:prstGeom>
          <a:noFill/>
          <a:ln>
            <a:solidFill>
              <a:schemeClr val="bg1">
                <a:lumMod val="75000"/>
              </a:schemeClr>
            </a:solidFill>
          </a:ln>
        </p:spPr>
      </p:pic>
    </p:spTree>
    <p:extLst>
      <p:ext uri="{BB962C8B-B14F-4D97-AF65-F5344CB8AC3E}">
        <p14:creationId xmlns:p14="http://schemas.microsoft.com/office/powerpoint/2010/main" val="3137493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Pushing out App Deployment Changes</a:t>
            </a:r>
            <a:endParaRPr lang="en-US" dirty="0"/>
          </a:p>
        </p:txBody>
      </p:sp>
      <p:sp>
        <p:nvSpPr>
          <p:cNvPr id="3" name="Content Placeholder 2"/>
          <p:cNvSpPr>
            <a:spLocks noGrp="1"/>
          </p:cNvSpPr>
          <p:nvPr>
            <p:ph idx="1"/>
          </p:nvPr>
        </p:nvSpPr>
        <p:spPr/>
        <p:txBody>
          <a:bodyPr>
            <a:normAutofit/>
          </a:bodyPr>
          <a:lstStyle/>
          <a:p>
            <a:r>
              <a:rPr lang="en-US" sz="2400" dirty="0" smtClean="0"/>
              <a:t>Deployment changes are not instant</a:t>
            </a:r>
          </a:p>
          <a:p>
            <a:pPr lvl="1"/>
            <a:r>
              <a:rPr lang="en-US" sz="2000" dirty="0" smtClean="0"/>
              <a:t>Usually requires time job to push changes to all sites</a:t>
            </a:r>
          </a:p>
          <a:p>
            <a:pPr lvl="1"/>
            <a:r>
              <a:rPr lang="en-US" sz="2000" dirty="0" smtClean="0"/>
              <a:t>Updates can take up to 24 hours to propagate</a:t>
            </a:r>
          </a:p>
          <a:p>
            <a:pPr lvl="1"/>
            <a:r>
              <a:rPr lang="en-US" sz="2000" dirty="0" smtClean="0"/>
              <a:t>PowerShell script can be used to speed things up for testing</a:t>
            </a:r>
            <a:endParaRPr lang="en-US" sz="2000" dirty="0"/>
          </a:p>
        </p:txBody>
      </p:sp>
      <p:pic>
        <p:nvPicPr>
          <p:cNvPr id="4" name="Picture 3"/>
          <p:cNvPicPr>
            <a:picLocks noChangeAspect="1"/>
          </p:cNvPicPr>
          <p:nvPr/>
        </p:nvPicPr>
        <p:blipFill>
          <a:blip r:embed="rId2"/>
          <a:stretch>
            <a:fillRect/>
          </a:stretch>
        </p:blipFill>
        <p:spPr>
          <a:xfrm>
            <a:off x="1066800" y="3352800"/>
            <a:ext cx="7017676" cy="2523953"/>
          </a:xfrm>
          <a:prstGeom prst="rect">
            <a:avLst/>
          </a:prstGeom>
          <a:ln w="12700">
            <a:solidFill>
              <a:schemeClr val="tx1"/>
            </a:solidFill>
          </a:ln>
        </p:spPr>
      </p:pic>
    </p:spTree>
    <p:extLst>
      <p:ext uri="{BB962C8B-B14F-4D97-AF65-F5344CB8AC3E}">
        <p14:creationId xmlns:p14="http://schemas.microsoft.com/office/powerpoint/2010/main" val="1068661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an App at Tenancy Scope</a:t>
            </a:r>
            <a:endParaRPr lang="en-US" dirty="0"/>
          </a:p>
        </p:txBody>
      </p:sp>
    </p:spTree>
    <p:extLst>
      <p:ext uri="{BB962C8B-B14F-4D97-AF65-F5344CB8AC3E}">
        <p14:creationId xmlns:p14="http://schemas.microsoft.com/office/powerpoint/2010/main" val="1246387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Overview of SharePoint app upgrade process</a:t>
            </a:r>
          </a:p>
          <a:p>
            <a:pPr lvl="1"/>
            <a:r>
              <a:rPr lang="en-US" dirty="0" smtClean="0"/>
              <a:t>App catalog tracks current version number of app</a:t>
            </a:r>
          </a:p>
          <a:p>
            <a:pPr lvl="1"/>
            <a:r>
              <a:rPr lang="en-US" dirty="0" smtClean="0"/>
              <a:t>SharePoint host records app version at install time</a:t>
            </a:r>
          </a:p>
          <a:p>
            <a:pPr lvl="1"/>
            <a:r>
              <a:rPr lang="en-US" dirty="0" smtClean="0"/>
              <a:t>Updated version of app can be uploaded to app catalog</a:t>
            </a:r>
          </a:p>
          <a:p>
            <a:pPr lvl="1"/>
            <a:r>
              <a:rPr lang="en-US" dirty="0" smtClean="0"/>
              <a:t>SharePoint host notifies user when there's new version</a:t>
            </a:r>
            <a:endParaRPr lang="en-US" dirty="0"/>
          </a:p>
          <a:p>
            <a:pPr marL="347662" lvl="1" indent="0">
              <a:buNone/>
            </a:pPr>
            <a:endParaRPr lang="en-US" dirty="0" smtClean="0"/>
          </a:p>
          <a:p>
            <a:pPr marL="347662" lvl="1" indent="0">
              <a:buNone/>
            </a:pPr>
            <a:endParaRPr lang="en-US" dirty="0"/>
          </a:p>
          <a:p>
            <a:pPr>
              <a:lnSpc>
                <a:spcPct val="150000"/>
              </a:lnSpc>
            </a:pPr>
            <a:endParaRPr lang="en-US" dirty="0" smtClean="0"/>
          </a:p>
          <a:p>
            <a:pPr>
              <a:lnSpc>
                <a:spcPct val="150000"/>
              </a:lnSpc>
            </a:pPr>
            <a:r>
              <a:rPr lang="en-US" dirty="0" smtClean="0"/>
              <a:t>User makes choice whether upgrade or not</a:t>
            </a:r>
          </a:p>
          <a:p>
            <a:pPr lvl="1"/>
            <a:r>
              <a:rPr lang="en-US" dirty="0" smtClean="0"/>
              <a:t>User </a:t>
            </a:r>
            <a:r>
              <a:rPr lang="en-US" dirty="0" smtClean="0"/>
              <a:t>(app installer) is </a:t>
            </a:r>
            <a:r>
              <a:rPr lang="en-US" dirty="0" smtClean="0"/>
              <a:t>never forced to upgrade</a:t>
            </a:r>
          </a:p>
          <a:p>
            <a:pPr lvl="1"/>
            <a:r>
              <a:rPr lang="en-US" dirty="0" smtClean="0"/>
              <a:t>If user decides to upgrade, </a:t>
            </a:r>
            <a:r>
              <a:rPr lang="en-US" dirty="0" smtClean="0"/>
              <a:t>upgrade involves clicking button</a:t>
            </a:r>
            <a:endParaRPr lang="en-US" dirty="0"/>
          </a:p>
        </p:txBody>
      </p:sp>
      <p:sp>
        <p:nvSpPr>
          <p:cNvPr id="2" name="Title 1"/>
          <p:cNvSpPr>
            <a:spLocks noGrp="1"/>
          </p:cNvSpPr>
          <p:nvPr>
            <p:ph type="title"/>
          </p:nvPr>
        </p:nvSpPr>
        <p:spPr/>
        <p:txBody>
          <a:bodyPr/>
          <a:lstStyle/>
          <a:p>
            <a:r>
              <a:rPr lang="en-US" dirty="0" smtClean="0"/>
              <a:t>Upgrading Apps</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581400"/>
            <a:ext cx="3873500" cy="1206500"/>
          </a:xfrm>
          <a:prstGeom prst="rect">
            <a:avLst/>
          </a:prstGeom>
          <a:noFill/>
          <a:ln>
            <a:solidFill>
              <a:schemeClr val="bg1">
                <a:lumMod val="75000"/>
              </a:schemeClr>
            </a:solidFill>
          </a:ln>
        </p:spPr>
      </p:pic>
    </p:spTree>
    <p:extLst>
      <p:ext uri="{BB962C8B-B14F-4D97-AF65-F5344CB8AC3E}">
        <p14:creationId xmlns:p14="http://schemas.microsoft.com/office/powerpoint/2010/main" val="4051901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Overwriting Existing Files During Upgrade</a:t>
            </a:r>
            <a:endParaRPr lang="en-US" dirty="0"/>
          </a:p>
        </p:txBody>
      </p:sp>
      <p:sp>
        <p:nvSpPr>
          <p:cNvPr id="7" name="Content Placeholder 6"/>
          <p:cNvSpPr>
            <a:spLocks noGrp="1"/>
          </p:cNvSpPr>
          <p:nvPr>
            <p:ph idx="1"/>
          </p:nvPr>
        </p:nvSpPr>
        <p:spPr/>
        <p:txBody>
          <a:bodyPr>
            <a:normAutofit/>
          </a:bodyPr>
          <a:lstStyle/>
          <a:p>
            <a:r>
              <a:rPr lang="en-US" sz="2400" dirty="0" smtClean="0"/>
              <a:t>Files to be upgrade required </a:t>
            </a:r>
            <a:r>
              <a:rPr lang="en-US" sz="1800" b="1" dirty="0" err="1" smtClean="0">
                <a:solidFill>
                  <a:srgbClr val="C00000"/>
                </a:solidFill>
              </a:rPr>
              <a:t>ReplaceContent</a:t>
            </a:r>
            <a:r>
              <a:rPr lang="en-US" sz="2400" dirty="0" smtClean="0"/>
              <a:t> attribute</a:t>
            </a:r>
          </a:p>
          <a:p>
            <a:pPr lvl="1"/>
            <a:r>
              <a:rPr lang="en-US" sz="2000" dirty="0" smtClean="0"/>
              <a:t>Edit must be made by hand to </a:t>
            </a:r>
            <a:r>
              <a:rPr lang="en-US" sz="1600" b="1" dirty="0" smtClean="0">
                <a:solidFill>
                  <a:srgbClr val="C00000"/>
                </a:solidFill>
              </a:rPr>
              <a:t>Elements.xml</a:t>
            </a:r>
            <a:r>
              <a:rPr lang="en-US" sz="2000" dirty="0" smtClean="0"/>
              <a:t> file</a:t>
            </a:r>
          </a:p>
          <a:p>
            <a:pPr lvl="1"/>
            <a:endParaRPr lang="en-US" sz="2000" dirty="0"/>
          </a:p>
        </p:txBody>
      </p:sp>
      <p:grpSp>
        <p:nvGrpSpPr>
          <p:cNvPr id="6" name="Group 5"/>
          <p:cNvGrpSpPr/>
          <p:nvPr/>
        </p:nvGrpSpPr>
        <p:grpSpPr>
          <a:xfrm>
            <a:off x="1181100" y="2362200"/>
            <a:ext cx="6553200" cy="4128515"/>
            <a:chOff x="304800" y="1371601"/>
            <a:chExt cx="7620000" cy="4800599"/>
          </a:xfrm>
        </p:grpSpPr>
        <p:pic>
          <p:nvPicPr>
            <p:cNvPr id="3" name="Picture 2"/>
            <p:cNvPicPr>
              <a:picLocks noChangeAspect="1"/>
            </p:cNvPicPr>
            <p:nvPr/>
          </p:nvPicPr>
          <p:blipFill>
            <a:blip r:embed="rId2"/>
            <a:stretch>
              <a:fillRect/>
            </a:stretch>
          </p:blipFill>
          <p:spPr>
            <a:xfrm>
              <a:off x="304800" y="1371601"/>
              <a:ext cx="2571102" cy="3657600"/>
            </a:xfrm>
            <a:prstGeom prst="rect">
              <a:avLst/>
            </a:prstGeom>
          </p:spPr>
        </p:pic>
        <p:pic>
          <p:nvPicPr>
            <p:cNvPr id="4" name="Picture 3"/>
            <p:cNvPicPr>
              <a:picLocks noChangeAspect="1"/>
            </p:cNvPicPr>
            <p:nvPr/>
          </p:nvPicPr>
          <p:blipFill>
            <a:blip r:embed="rId3"/>
            <a:stretch>
              <a:fillRect/>
            </a:stretch>
          </p:blipFill>
          <p:spPr>
            <a:xfrm>
              <a:off x="2514600" y="4261948"/>
              <a:ext cx="5410200" cy="1910252"/>
            </a:xfrm>
            <a:prstGeom prst="rect">
              <a:avLst/>
            </a:prstGeom>
            <a:ln>
              <a:solidFill>
                <a:schemeClr val="bg1">
                  <a:lumMod val="50000"/>
                </a:schemeClr>
              </a:solidFill>
            </a:ln>
          </p:spPr>
        </p:pic>
        <p:cxnSp>
          <p:nvCxnSpPr>
            <p:cNvPr id="5" name="Straight Arrow Connector 4"/>
            <p:cNvCxnSpPr/>
            <p:nvPr/>
          </p:nvCxnSpPr>
          <p:spPr>
            <a:xfrm>
              <a:off x="1828800" y="3581400"/>
              <a:ext cx="609600" cy="60642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8" name="Rounded Rectangle 7"/>
          <p:cNvSpPr/>
          <p:nvPr/>
        </p:nvSpPr>
        <p:spPr>
          <a:xfrm>
            <a:off x="3762555" y="5702060"/>
            <a:ext cx="2133600" cy="163902"/>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372929" y="5656366"/>
            <a:ext cx="303452" cy="274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2445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Configuring Feature Upgrade Actions</a:t>
            </a:r>
            <a:endParaRPr lang="en-US" dirty="0"/>
          </a:p>
        </p:txBody>
      </p:sp>
      <p:sp>
        <p:nvSpPr>
          <p:cNvPr id="12" name="Content Placeholder 11"/>
          <p:cNvSpPr>
            <a:spLocks noGrp="1"/>
          </p:cNvSpPr>
          <p:nvPr>
            <p:ph idx="1"/>
          </p:nvPr>
        </p:nvSpPr>
        <p:spPr>
          <a:xfrm>
            <a:off x="266700" y="1143000"/>
            <a:ext cx="8382000" cy="5181600"/>
          </a:xfrm>
        </p:spPr>
        <p:txBody>
          <a:bodyPr>
            <a:normAutofit/>
          </a:bodyPr>
          <a:lstStyle/>
          <a:p>
            <a:r>
              <a:rPr lang="en-US" sz="2000" dirty="0" smtClean="0"/>
              <a:t>Upgrade actions must be entered by hand</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Make sure to update version number in AppManifest.xml</a:t>
            </a:r>
            <a:endParaRPr lang="en-US" sz="2000" dirty="0"/>
          </a:p>
        </p:txBody>
      </p:sp>
      <p:grpSp>
        <p:nvGrpSpPr>
          <p:cNvPr id="8" name="Group 7"/>
          <p:cNvGrpSpPr/>
          <p:nvPr/>
        </p:nvGrpSpPr>
        <p:grpSpPr>
          <a:xfrm>
            <a:off x="685800" y="1600200"/>
            <a:ext cx="5486400" cy="2767234"/>
            <a:chOff x="695325" y="1524000"/>
            <a:chExt cx="8448675" cy="4254354"/>
          </a:xfrm>
        </p:grpSpPr>
        <p:pic>
          <p:nvPicPr>
            <p:cNvPr id="3" name="Picture 2"/>
            <p:cNvPicPr>
              <a:picLocks noChangeAspect="1"/>
            </p:cNvPicPr>
            <p:nvPr/>
          </p:nvPicPr>
          <p:blipFill>
            <a:blip r:embed="rId2"/>
            <a:stretch>
              <a:fillRect/>
            </a:stretch>
          </p:blipFill>
          <p:spPr>
            <a:xfrm>
              <a:off x="695325" y="1524000"/>
              <a:ext cx="3114675" cy="3288151"/>
            </a:xfrm>
            <a:prstGeom prst="rect">
              <a:avLst/>
            </a:prstGeom>
          </p:spPr>
        </p:pic>
        <p:pic>
          <p:nvPicPr>
            <p:cNvPr id="4" name="Picture 3"/>
            <p:cNvPicPr>
              <a:picLocks noChangeAspect="1"/>
            </p:cNvPicPr>
            <p:nvPr/>
          </p:nvPicPr>
          <p:blipFill>
            <a:blip r:embed="rId3"/>
            <a:stretch>
              <a:fillRect/>
            </a:stretch>
          </p:blipFill>
          <p:spPr>
            <a:xfrm>
              <a:off x="2642112" y="3581400"/>
              <a:ext cx="6501888" cy="2196954"/>
            </a:xfrm>
            <a:prstGeom prst="rect">
              <a:avLst/>
            </a:prstGeom>
            <a:ln>
              <a:solidFill>
                <a:schemeClr val="bg1">
                  <a:lumMod val="50000"/>
                </a:schemeClr>
              </a:solidFill>
            </a:ln>
          </p:spPr>
        </p:pic>
        <p:cxnSp>
          <p:nvCxnSpPr>
            <p:cNvPr id="5" name="Straight Arrow Connector 4"/>
            <p:cNvCxnSpPr/>
            <p:nvPr/>
          </p:nvCxnSpPr>
          <p:spPr>
            <a:xfrm>
              <a:off x="2165230" y="3234906"/>
              <a:ext cx="370936" cy="30192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stretch>
            <a:fillRect/>
          </a:stretch>
        </p:blipFill>
        <p:spPr>
          <a:xfrm>
            <a:off x="685800" y="4909334"/>
            <a:ext cx="3724243" cy="1741632"/>
          </a:xfrm>
          <a:prstGeom prst="rect">
            <a:avLst/>
          </a:prstGeom>
          <a:solidFill>
            <a:schemeClr val="bg1">
              <a:lumMod val="50000"/>
            </a:schemeClr>
          </a:solidFill>
        </p:spPr>
      </p:pic>
    </p:spTree>
    <p:extLst>
      <p:ext uri="{BB962C8B-B14F-4D97-AF65-F5344CB8AC3E}">
        <p14:creationId xmlns:p14="http://schemas.microsoft.com/office/powerpoint/2010/main" val="4022416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App Catalog</a:t>
            </a:r>
            <a:endParaRPr lang="en-US" dirty="0"/>
          </a:p>
        </p:txBody>
      </p:sp>
      <p:sp>
        <p:nvSpPr>
          <p:cNvPr id="3" name="Content Placeholder 2"/>
          <p:cNvSpPr>
            <a:spLocks noGrp="1"/>
          </p:cNvSpPr>
          <p:nvPr>
            <p:ph idx="1"/>
          </p:nvPr>
        </p:nvSpPr>
        <p:spPr/>
        <p:txBody>
          <a:bodyPr/>
          <a:lstStyle/>
          <a:p>
            <a:r>
              <a:rPr lang="en-US" dirty="0" smtClean="0"/>
              <a:t>App publishing scheme based on App </a:t>
            </a:r>
            <a:r>
              <a:rPr lang="en-US" dirty="0"/>
              <a:t>C</a:t>
            </a:r>
            <a:r>
              <a:rPr lang="en-US" dirty="0" smtClean="0"/>
              <a:t>atalog</a:t>
            </a:r>
          </a:p>
          <a:p>
            <a:pPr lvl="1"/>
            <a:r>
              <a:rPr lang="en-US" dirty="0" smtClean="0"/>
              <a:t>App Catalog is site collection with special doc library</a:t>
            </a:r>
          </a:p>
          <a:p>
            <a:pPr lvl="1"/>
            <a:r>
              <a:rPr lang="en-US" dirty="0" smtClean="0"/>
              <a:t>App packages are </a:t>
            </a:r>
            <a:r>
              <a:rPr lang="en-US" dirty="0" smtClean="0"/>
              <a:t>published (uploaded) to </a:t>
            </a:r>
            <a:r>
              <a:rPr lang="en-US" dirty="0" smtClean="0"/>
              <a:t>app catalog</a:t>
            </a:r>
          </a:p>
          <a:p>
            <a:pPr lvl="1"/>
            <a:r>
              <a:rPr lang="en-US" dirty="0" smtClean="0"/>
              <a:t>Provides better app discovery, installation and upgrade</a:t>
            </a:r>
          </a:p>
          <a:p>
            <a:pPr>
              <a:lnSpc>
                <a:spcPct val="150000"/>
              </a:lnSpc>
            </a:pPr>
            <a:r>
              <a:rPr lang="en-US" dirty="0" smtClean="0"/>
              <a:t>App Catalog in on-premises farms</a:t>
            </a:r>
          </a:p>
          <a:p>
            <a:pPr lvl="1"/>
            <a:r>
              <a:rPr lang="en-US" dirty="0" smtClean="0"/>
              <a:t>One App </a:t>
            </a:r>
            <a:r>
              <a:rPr lang="en-US" dirty="0"/>
              <a:t>C</a:t>
            </a:r>
            <a:r>
              <a:rPr lang="en-US" dirty="0" smtClean="0"/>
              <a:t>atalog site required for each web application</a:t>
            </a:r>
          </a:p>
          <a:p>
            <a:pPr lvl="1"/>
            <a:r>
              <a:rPr lang="en-US" dirty="0" smtClean="0"/>
              <a:t>End users often play role of App Catalog administrator</a:t>
            </a:r>
          </a:p>
          <a:p>
            <a:pPr>
              <a:lnSpc>
                <a:spcPct val="150000"/>
              </a:lnSpc>
            </a:pPr>
            <a:r>
              <a:rPr lang="en-US" dirty="0"/>
              <a:t>App Catalog in Office 365 &amp; SharePoint Online</a:t>
            </a:r>
          </a:p>
          <a:p>
            <a:pPr lvl="1"/>
            <a:r>
              <a:rPr lang="en-US" dirty="0"/>
              <a:t>One App Catalog site used to manage entire </a:t>
            </a:r>
            <a:r>
              <a:rPr lang="en-US" dirty="0" smtClean="0"/>
              <a:t>tenancy</a:t>
            </a:r>
            <a:endParaRPr lang="en-US" dirty="0"/>
          </a:p>
        </p:txBody>
      </p:sp>
    </p:spTree>
    <p:extLst>
      <p:ext uri="{BB962C8B-B14F-4D97-AF65-F5344CB8AC3E}">
        <p14:creationId xmlns:p14="http://schemas.microsoft.com/office/powerpoint/2010/main" val="5218521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Upgrading the Start Page of a SharePoint-hosted App</a:t>
            </a:r>
            <a:endParaRPr lang="en-US" dirty="0"/>
          </a:p>
        </p:txBody>
      </p:sp>
    </p:spTree>
    <p:extLst>
      <p:ext uri="{BB962C8B-B14F-4D97-AF65-F5344CB8AC3E}">
        <p14:creationId xmlns:p14="http://schemas.microsoft.com/office/powerpoint/2010/main" val="615038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ü"/>
            </a:pPr>
            <a:r>
              <a:rPr lang="en-US" dirty="0" smtClean="0"/>
              <a:t>Publishing Apps in the App Catalog</a:t>
            </a:r>
            <a:endParaRPr lang="en-US" dirty="0" smtClean="0"/>
          </a:p>
          <a:p>
            <a:pPr>
              <a:buFont typeface="Wingdings" panose="05000000000000000000" pitchFamily="2" charset="2"/>
              <a:buChar char="ü"/>
            </a:pPr>
            <a:r>
              <a:rPr lang="en-US" dirty="0" smtClean="0"/>
              <a:t>Installing </a:t>
            </a:r>
            <a:r>
              <a:rPr lang="en-US" dirty="0" smtClean="0"/>
              <a:t>and Upgrading Apps</a:t>
            </a:r>
          </a:p>
          <a:p>
            <a:pPr>
              <a:buFont typeface="Wingdings" panose="05000000000000000000" pitchFamily="2" charset="2"/>
              <a:buChar char="Ø"/>
            </a:pPr>
            <a:r>
              <a:rPr lang="en-US" dirty="0" smtClean="0"/>
              <a:t>Deploying Provider-hosted Apps</a:t>
            </a:r>
            <a:endParaRPr lang="en-US" dirty="0" smtClean="0"/>
          </a:p>
        </p:txBody>
      </p:sp>
    </p:spTree>
    <p:extLst>
      <p:ext uri="{BB962C8B-B14F-4D97-AF65-F5344CB8AC3E}">
        <p14:creationId xmlns:p14="http://schemas.microsoft.com/office/powerpoint/2010/main" val="1350842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71841" y="1219200"/>
            <a:ext cx="8382000" cy="5181600"/>
          </a:xfrm>
        </p:spPr>
        <p:txBody>
          <a:bodyPr>
            <a:normAutofit/>
          </a:bodyPr>
          <a:lstStyle/>
          <a:p>
            <a:r>
              <a:rPr lang="en-US" sz="2000" dirty="0" smtClean="0"/>
              <a:t>Test SSL certificate can be created &amp; installed using PowerShell</a:t>
            </a:r>
          </a:p>
          <a:p>
            <a:pPr lvl="1"/>
            <a:endParaRPr lang="en-US" sz="1800" dirty="0"/>
          </a:p>
          <a:p>
            <a:pPr lvl="1"/>
            <a:endParaRPr lang="en-US" sz="1800" dirty="0" smtClean="0"/>
          </a:p>
          <a:p>
            <a:endParaRPr lang="en-US" sz="2200" dirty="0"/>
          </a:p>
          <a:p>
            <a:pPr lvl="1"/>
            <a:endParaRPr lang="en-US" sz="1800" dirty="0" smtClean="0"/>
          </a:p>
          <a:p>
            <a:pPr lvl="1"/>
            <a:endParaRPr lang="en-US" sz="1800" dirty="0" smtClean="0"/>
          </a:p>
          <a:p>
            <a:pPr lvl="1"/>
            <a:endParaRPr lang="en-US" sz="1800" dirty="0" smtClean="0"/>
          </a:p>
          <a:p>
            <a:pPr lvl="1"/>
            <a:endParaRPr lang="en-US" sz="1800" dirty="0"/>
          </a:p>
          <a:p>
            <a:r>
              <a:rPr lang="en-US" sz="2000" dirty="0" smtClean="0"/>
              <a:t>Use IIS Administrative tool to further configure SSL certificate</a:t>
            </a:r>
            <a:endParaRPr lang="en-US" sz="2000" dirty="0"/>
          </a:p>
        </p:txBody>
      </p:sp>
      <p:pic>
        <p:nvPicPr>
          <p:cNvPr id="5" name="Picture 4"/>
          <p:cNvPicPr>
            <a:picLocks noChangeAspect="1"/>
          </p:cNvPicPr>
          <p:nvPr/>
        </p:nvPicPr>
        <p:blipFill>
          <a:blip r:embed="rId3"/>
          <a:stretch>
            <a:fillRect/>
          </a:stretch>
        </p:blipFill>
        <p:spPr>
          <a:xfrm>
            <a:off x="762000" y="1676400"/>
            <a:ext cx="6400800" cy="2449221"/>
          </a:xfrm>
          <a:prstGeom prst="rect">
            <a:avLst/>
          </a:prstGeom>
          <a:solidFill>
            <a:schemeClr val="bg1">
              <a:lumMod val="50000"/>
            </a:schemeClr>
          </a:solidFill>
          <a:ln w="12700">
            <a:solidFill>
              <a:schemeClr val="tx1"/>
            </a:solidFill>
          </a:ln>
        </p:spPr>
      </p:pic>
      <p:sp>
        <p:nvSpPr>
          <p:cNvPr id="2" name="Title 1"/>
          <p:cNvSpPr>
            <a:spLocks noGrp="1"/>
          </p:cNvSpPr>
          <p:nvPr>
            <p:ph type="title"/>
          </p:nvPr>
        </p:nvSpPr>
        <p:spPr/>
        <p:txBody>
          <a:bodyPr/>
          <a:lstStyle/>
          <a:p>
            <a:r>
              <a:rPr lang="en-US" dirty="0" smtClean="0"/>
              <a:t>Creating an SSL Certificate</a:t>
            </a:r>
            <a:endParaRPr lang="en-US" dirty="0"/>
          </a:p>
        </p:txBody>
      </p:sp>
      <p:pic>
        <p:nvPicPr>
          <p:cNvPr id="3" name="Picture 2"/>
          <p:cNvPicPr>
            <a:picLocks noChangeAspect="1"/>
          </p:cNvPicPr>
          <p:nvPr/>
        </p:nvPicPr>
        <p:blipFill>
          <a:blip r:embed="rId4"/>
          <a:stretch>
            <a:fillRect/>
          </a:stretch>
        </p:blipFill>
        <p:spPr>
          <a:xfrm>
            <a:off x="762000" y="4644074"/>
            <a:ext cx="4223960" cy="1560914"/>
          </a:xfrm>
          <a:prstGeom prst="rect">
            <a:avLst/>
          </a:prstGeom>
        </p:spPr>
      </p:pic>
      <p:pic>
        <p:nvPicPr>
          <p:cNvPr id="4" name="Picture 3"/>
          <p:cNvPicPr>
            <a:picLocks noChangeAspect="1"/>
          </p:cNvPicPr>
          <p:nvPr/>
        </p:nvPicPr>
        <p:blipFill>
          <a:blip r:embed="rId5"/>
          <a:stretch>
            <a:fillRect/>
          </a:stretch>
        </p:blipFill>
        <p:spPr>
          <a:xfrm>
            <a:off x="3886200" y="5264114"/>
            <a:ext cx="3499950" cy="1471523"/>
          </a:xfrm>
          <a:prstGeom prst="rect">
            <a:avLst/>
          </a:prstGeom>
          <a:ln w="12700">
            <a:solidFill>
              <a:schemeClr val="tx1"/>
            </a:solidFill>
          </a:ln>
        </p:spPr>
      </p:pic>
      <p:cxnSp>
        <p:nvCxnSpPr>
          <p:cNvPr id="7" name="Straight Arrow Connector 6"/>
          <p:cNvCxnSpPr/>
          <p:nvPr/>
        </p:nvCxnSpPr>
        <p:spPr>
          <a:xfrm>
            <a:off x="3581400" y="5825789"/>
            <a:ext cx="609600" cy="174086"/>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46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IIS Website</a:t>
            </a:r>
            <a:endParaRPr lang="en-US" dirty="0"/>
          </a:p>
        </p:txBody>
      </p:sp>
      <p:sp>
        <p:nvSpPr>
          <p:cNvPr id="3" name="Content Placeholder 2"/>
          <p:cNvSpPr>
            <a:spLocks noGrp="1"/>
          </p:cNvSpPr>
          <p:nvPr>
            <p:ph idx="1"/>
          </p:nvPr>
        </p:nvSpPr>
        <p:spPr/>
        <p:txBody>
          <a:bodyPr>
            <a:normAutofit/>
          </a:bodyPr>
          <a:lstStyle/>
          <a:p>
            <a:r>
              <a:rPr lang="en-US" sz="2400" dirty="0" smtClean="0"/>
              <a:t>Creating an IIS Website</a:t>
            </a:r>
          </a:p>
          <a:p>
            <a:pPr lvl="1"/>
            <a:r>
              <a:rPr lang="en-US" sz="2000" dirty="0" smtClean="0"/>
              <a:t>Can be done manually</a:t>
            </a:r>
          </a:p>
          <a:p>
            <a:pPr lvl="1"/>
            <a:r>
              <a:rPr lang="en-US" sz="2000" dirty="0" smtClean="0"/>
              <a:t>Can be done using a PowerShell script</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cc</a:t>
            </a:r>
            <a:endParaRPr lang="en-US" sz="2400" dirty="0"/>
          </a:p>
        </p:txBody>
      </p:sp>
      <p:pic>
        <p:nvPicPr>
          <p:cNvPr id="4" name="Picture 3"/>
          <p:cNvPicPr>
            <a:picLocks noChangeAspect="1"/>
          </p:cNvPicPr>
          <p:nvPr/>
        </p:nvPicPr>
        <p:blipFill>
          <a:blip r:embed="rId2"/>
          <a:stretch>
            <a:fillRect/>
          </a:stretch>
        </p:blipFill>
        <p:spPr>
          <a:xfrm>
            <a:off x="76200" y="3048000"/>
            <a:ext cx="8986511" cy="3276600"/>
          </a:xfrm>
          <a:prstGeom prst="rect">
            <a:avLst/>
          </a:prstGeom>
          <a:ln>
            <a:solidFill>
              <a:schemeClr val="bg1">
                <a:lumMod val="50000"/>
              </a:schemeClr>
            </a:solid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207003"/>
            <a:ext cx="2519290" cy="2316888"/>
          </a:xfrm>
          <a:prstGeom prst="rect">
            <a:avLst/>
          </a:prstGeom>
          <a:noFill/>
          <a:ln w="28575">
            <a:solidFill>
              <a:schemeClr val="bg1">
                <a:lumMod val="75000"/>
              </a:schemeClr>
            </a:solidFill>
          </a:ln>
        </p:spPr>
      </p:pic>
      <p:sp>
        <p:nvSpPr>
          <p:cNvPr id="7" name="Rounded Rectangle 6"/>
          <p:cNvSpPr/>
          <p:nvPr/>
        </p:nvSpPr>
        <p:spPr>
          <a:xfrm>
            <a:off x="198408" y="4724400"/>
            <a:ext cx="8816196" cy="381000"/>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400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Windows Authentication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702" y="1306473"/>
            <a:ext cx="8141996" cy="2819400"/>
          </a:xfrm>
          <a:prstGeom prst="rect">
            <a:avLst/>
          </a:prstGeom>
          <a:noFill/>
          <a:ln>
            <a:solidFill>
              <a:schemeClr val="bg1">
                <a:lumMod val="50000"/>
              </a:schemeClr>
            </a:solidFill>
          </a:ln>
        </p:spPr>
      </p:pic>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343400"/>
            <a:ext cx="4038600" cy="1567421"/>
          </a:xfrm>
          <a:prstGeom prst="rect">
            <a:avLst/>
          </a:prstGeom>
          <a:noFill/>
          <a:ln w="38100">
            <a:solidFill>
              <a:schemeClr val="tx1">
                <a:lumMod val="50000"/>
                <a:lumOff val="50000"/>
              </a:schemeClr>
            </a:solidFill>
          </a:ln>
        </p:spPr>
      </p:pic>
      <p:cxnSp>
        <p:nvCxnSpPr>
          <p:cNvPr id="8" name="Straight Arrow Connector 7"/>
          <p:cNvCxnSpPr/>
          <p:nvPr/>
        </p:nvCxnSpPr>
        <p:spPr>
          <a:xfrm>
            <a:off x="2819400" y="3455009"/>
            <a:ext cx="1243642" cy="8635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9386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SSL for the Remote Web</a:t>
            </a:r>
            <a:endParaRPr lang="en-US" dirty="0"/>
          </a:p>
        </p:txBody>
      </p:sp>
      <p:sp>
        <p:nvSpPr>
          <p:cNvPr id="6" name="Content Placeholder 5"/>
          <p:cNvSpPr>
            <a:spLocks noGrp="1"/>
          </p:cNvSpPr>
          <p:nvPr>
            <p:ph idx="1"/>
          </p:nvPr>
        </p:nvSpPr>
        <p:spPr>
          <a:xfrm>
            <a:off x="266700" y="1219200"/>
            <a:ext cx="8382000" cy="5181600"/>
          </a:xfrm>
        </p:spPr>
        <p:txBody>
          <a:bodyPr>
            <a:normAutofit/>
          </a:bodyPr>
          <a:lstStyle/>
          <a:p>
            <a:r>
              <a:rPr lang="en-US" sz="2000" dirty="0" smtClean="0"/>
              <a:t>Editing bindings to the associated IIS Website</a:t>
            </a:r>
          </a:p>
          <a:p>
            <a:pPr lvl="1"/>
            <a:endParaRPr lang="en-US" sz="1600" dirty="0" smtClean="0"/>
          </a:p>
          <a:p>
            <a:pPr lvl="1"/>
            <a:endParaRPr lang="en-US" sz="1600" dirty="0"/>
          </a:p>
          <a:p>
            <a:pPr lvl="1"/>
            <a:endParaRPr lang="en-US" sz="1600" dirty="0" smtClean="0"/>
          </a:p>
          <a:p>
            <a:pPr marL="334962" lvl="1" indent="0">
              <a:buNone/>
            </a:pPr>
            <a:endParaRPr lang="en-US" sz="1600" dirty="0" smtClean="0"/>
          </a:p>
          <a:p>
            <a:r>
              <a:rPr lang="en-US" sz="2000" dirty="0" smtClean="0"/>
              <a:t>Create a new HTTPS binding and associate with SSL certificate</a:t>
            </a:r>
          </a:p>
          <a:p>
            <a:pPr lvl="1"/>
            <a:endParaRPr lang="en-US" sz="1600" dirty="0" smtClean="0"/>
          </a:p>
          <a:p>
            <a:pPr lvl="1"/>
            <a:endParaRPr lang="en-US" sz="1600" dirty="0" smtClean="0"/>
          </a:p>
          <a:p>
            <a:pPr lvl="1"/>
            <a:endParaRPr lang="en-US" sz="1600" dirty="0" smtClean="0"/>
          </a:p>
          <a:p>
            <a:pPr lvl="1"/>
            <a:endParaRPr lang="en-US" sz="1600" dirty="0"/>
          </a:p>
          <a:p>
            <a:pPr lvl="1"/>
            <a:endParaRPr lang="en-US" sz="1600" dirty="0" smtClean="0"/>
          </a:p>
          <a:p>
            <a:r>
              <a:rPr lang="en-US" sz="2000" dirty="0" smtClean="0"/>
              <a:t>Binding listens for requests targeting </a:t>
            </a:r>
            <a:r>
              <a:rPr lang="en-US" sz="1800" b="1" dirty="0" smtClean="0"/>
              <a:t>http://searchapp.wingtip.com</a:t>
            </a:r>
            <a:endParaRPr lang="en-US" sz="2000" b="1"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676400"/>
            <a:ext cx="6594231" cy="1143000"/>
          </a:xfrm>
          <a:prstGeom prst="rect">
            <a:avLst/>
          </a:prstGeom>
          <a:noFill/>
          <a:ln w="28575">
            <a:solidFill>
              <a:schemeClr val="bg1">
                <a:lumMod val="75000"/>
              </a:schemeClr>
            </a:solidFill>
          </a:ln>
        </p:spPr>
      </p:pic>
      <p:pic>
        <p:nvPicPr>
          <p:cNvPr id="4" name="Picture 3"/>
          <p:cNvPicPr/>
          <p:nvPr/>
        </p:nvPicPr>
        <p:blipFill>
          <a:blip r:embed="rId3"/>
          <a:stretch>
            <a:fillRect/>
          </a:stretch>
        </p:blipFill>
        <p:spPr>
          <a:xfrm>
            <a:off x="685800" y="3389151"/>
            <a:ext cx="2886974" cy="1493259"/>
          </a:xfrm>
          <a:prstGeom prst="rect">
            <a:avLst/>
          </a:prstGeom>
        </p:spPr>
      </p:pic>
      <p:pic>
        <p:nvPicPr>
          <p:cNvPr id="5" name="Picture 4"/>
          <p:cNvPicPr/>
          <p:nvPr/>
        </p:nvPicPr>
        <p:blipFill>
          <a:blip r:embed="rId4"/>
          <a:stretch>
            <a:fillRect/>
          </a:stretch>
        </p:blipFill>
        <p:spPr>
          <a:xfrm>
            <a:off x="707366" y="5371848"/>
            <a:ext cx="2514600" cy="1333752"/>
          </a:xfrm>
          <a:prstGeom prst="rect">
            <a:avLst/>
          </a:prstGeom>
        </p:spPr>
      </p:pic>
    </p:spTree>
    <p:extLst>
      <p:ext uri="{BB962C8B-B14F-4D97-AF65-F5344CB8AC3E}">
        <p14:creationId xmlns:p14="http://schemas.microsoft.com/office/powerpoint/2010/main" val="2115724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Configuring an IIS Website to Host the Remote Web</a:t>
            </a:r>
            <a:endParaRPr lang="en-US" dirty="0"/>
          </a:p>
        </p:txBody>
      </p:sp>
    </p:spTree>
    <p:extLst>
      <p:ext uri="{BB962C8B-B14F-4D97-AF65-F5344CB8AC3E}">
        <p14:creationId xmlns:p14="http://schemas.microsoft.com/office/powerpoint/2010/main" val="17357067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the App Security Principal</a:t>
            </a:r>
            <a:endParaRPr lang="en-US" dirty="0"/>
          </a:p>
        </p:txBody>
      </p:sp>
      <p:sp>
        <p:nvSpPr>
          <p:cNvPr id="5" name="Content Placeholder 4"/>
          <p:cNvSpPr>
            <a:spLocks noGrp="1"/>
          </p:cNvSpPr>
          <p:nvPr>
            <p:ph idx="1"/>
          </p:nvPr>
        </p:nvSpPr>
        <p:spPr/>
        <p:txBody>
          <a:bodyPr>
            <a:normAutofit/>
          </a:bodyPr>
          <a:lstStyle/>
          <a:p>
            <a:r>
              <a:rPr lang="en-US" sz="2000" dirty="0" smtClean="0"/>
              <a:t>Can be done manually using AppRegNew.aspx page</a:t>
            </a:r>
          </a:p>
          <a:p>
            <a:pPr lvl="1"/>
            <a:r>
              <a:rPr lang="en-US" sz="1600" dirty="0" smtClean="0"/>
              <a:t>Enter the </a:t>
            </a:r>
            <a:r>
              <a:rPr lang="en-US" sz="1600" b="1" dirty="0" smtClean="0"/>
              <a:t>App ID</a:t>
            </a:r>
            <a:r>
              <a:rPr lang="en-US" sz="1600" dirty="0" smtClean="0"/>
              <a:t> (aka Client ID)</a:t>
            </a:r>
          </a:p>
          <a:p>
            <a:pPr lvl="1"/>
            <a:r>
              <a:rPr lang="en-US" sz="1600" dirty="0" smtClean="0"/>
              <a:t>Enter an </a:t>
            </a:r>
            <a:r>
              <a:rPr lang="en-US" sz="1600" b="1" dirty="0" smtClean="0"/>
              <a:t>App Secret</a:t>
            </a:r>
            <a:r>
              <a:rPr lang="en-US" sz="1600" dirty="0" smtClean="0"/>
              <a:t> (even in S2S scenario </a:t>
            </a:r>
            <a:r>
              <a:rPr lang="en-US" sz="1600" dirty="0"/>
              <a:t>when it is not </a:t>
            </a:r>
            <a:r>
              <a:rPr lang="en-US" sz="1600" dirty="0" smtClean="0"/>
              <a:t>used)</a:t>
            </a:r>
          </a:p>
          <a:p>
            <a:pPr lvl="1"/>
            <a:r>
              <a:rPr lang="en-US" sz="1600" dirty="0" smtClean="0"/>
              <a:t>Enter a </a:t>
            </a:r>
            <a:r>
              <a:rPr lang="en-US" sz="1600" b="1" dirty="0" smtClean="0"/>
              <a:t>Title</a:t>
            </a:r>
          </a:p>
          <a:p>
            <a:pPr lvl="1"/>
            <a:r>
              <a:rPr lang="en-US" sz="1600" dirty="0" smtClean="0"/>
              <a:t>Enter an </a:t>
            </a:r>
            <a:r>
              <a:rPr lang="en-US" sz="1600" b="1" dirty="0" smtClean="0"/>
              <a:t>App Domain</a:t>
            </a: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335617"/>
            <a:ext cx="5029200" cy="1905000"/>
          </a:xfrm>
          <a:prstGeom prst="rect">
            <a:avLst/>
          </a:prstGeom>
          <a:noFill/>
          <a:ln>
            <a:solidFill>
              <a:schemeClr val="bg1">
                <a:lumMod val="75000"/>
              </a:schemeClr>
            </a:solidFill>
          </a:ln>
        </p:spPr>
      </p:pic>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5106220"/>
            <a:ext cx="3480027" cy="1523180"/>
          </a:xfrm>
          <a:prstGeom prst="rect">
            <a:avLst/>
          </a:prstGeom>
          <a:noFill/>
          <a:ln>
            <a:solidFill>
              <a:schemeClr val="bg1">
                <a:lumMod val="75000"/>
              </a:schemeClr>
            </a:solidFill>
          </a:ln>
        </p:spPr>
      </p:pic>
      <p:cxnSp>
        <p:nvCxnSpPr>
          <p:cNvPr id="6" name="Straight Arrow Connector 5"/>
          <p:cNvCxnSpPr/>
          <p:nvPr/>
        </p:nvCxnSpPr>
        <p:spPr>
          <a:xfrm>
            <a:off x="4712179" y="5203236"/>
            <a:ext cx="1043078" cy="42413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03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Registering App Principal with PowerShell</a:t>
            </a:r>
            <a:endParaRPr lang="en-US" dirty="0"/>
          </a:p>
        </p:txBody>
      </p:sp>
      <p:sp>
        <p:nvSpPr>
          <p:cNvPr id="2" name="Text Placeholder 1"/>
          <p:cNvSpPr>
            <a:spLocks noGrp="1"/>
          </p:cNvSpPr>
          <p:nvPr>
            <p:ph idx="1"/>
          </p:nvPr>
        </p:nvSpPr>
        <p:spPr>
          <a:prstGeom prst="rect">
            <a:avLst/>
          </a:prstGeom>
        </p:spPr>
        <p:txBody>
          <a:bodyPr/>
          <a:lstStyle/>
          <a:p>
            <a:r>
              <a:rPr lang="en-US" dirty="0" smtClean="0"/>
              <a:t>Tow ways to do this</a:t>
            </a:r>
          </a:p>
          <a:p>
            <a:pPr lvl="1"/>
            <a:r>
              <a:rPr lang="en-US" dirty="0" smtClean="0"/>
              <a:t>The easy way using </a:t>
            </a:r>
            <a:r>
              <a:rPr lang="en-US" dirty="0" smtClean="0">
                <a:solidFill>
                  <a:srgbClr val="822F08"/>
                </a:solidFill>
              </a:rPr>
              <a:t>Register-</a:t>
            </a:r>
            <a:r>
              <a:rPr lang="en-US" dirty="0" err="1" smtClean="0">
                <a:solidFill>
                  <a:srgbClr val="822F08"/>
                </a:solidFill>
              </a:rPr>
              <a:t>SPAppPrincipal</a:t>
            </a:r>
            <a:endParaRPr lang="en-US" dirty="0" smtClean="0">
              <a:solidFill>
                <a:srgbClr val="822F08"/>
              </a:solidFill>
            </a:endParaRPr>
          </a:p>
          <a:p>
            <a:pPr lvl="1"/>
            <a:r>
              <a:rPr lang="en-US" dirty="0" smtClean="0"/>
              <a:t>The more flexible way using </a:t>
            </a:r>
            <a:r>
              <a:rPr lang="en-US" dirty="0" smtClean="0">
                <a:solidFill>
                  <a:srgbClr val="822F08"/>
                </a:solidFill>
              </a:rPr>
              <a:t>SPAppPrincipalManager</a:t>
            </a:r>
            <a:endParaRPr lang="en-US" dirty="0" smtClean="0">
              <a:solidFill>
                <a:srgbClr val="822F08"/>
              </a:solidFill>
            </a:endParaRPr>
          </a:p>
        </p:txBody>
      </p:sp>
      <p:pic>
        <p:nvPicPr>
          <p:cNvPr id="5" name="Picture 4"/>
          <p:cNvPicPr>
            <a:picLocks noChangeAspect="1"/>
          </p:cNvPicPr>
          <p:nvPr/>
        </p:nvPicPr>
        <p:blipFill>
          <a:blip r:embed="rId2"/>
          <a:stretch>
            <a:fillRect/>
          </a:stretch>
        </p:blipFill>
        <p:spPr>
          <a:xfrm>
            <a:off x="533400" y="3048000"/>
            <a:ext cx="7620000" cy="2872236"/>
          </a:xfrm>
          <a:prstGeom prst="rect">
            <a:avLst/>
          </a:prstGeom>
          <a:ln>
            <a:solidFill>
              <a:schemeClr val="bg1">
                <a:lumMod val="50000"/>
              </a:schemeClr>
            </a:solidFill>
          </a:ln>
        </p:spPr>
      </p:pic>
    </p:spTree>
    <p:extLst>
      <p:ext uri="{BB962C8B-B14F-4D97-AF65-F5344CB8AC3E}">
        <p14:creationId xmlns:p14="http://schemas.microsoft.com/office/powerpoint/2010/main" val="1634309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SPAppPrincipalManager</a:t>
            </a:r>
            <a:endParaRPr lang="en-US" dirty="0"/>
          </a:p>
        </p:txBody>
      </p:sp>
      <p:pic>
        <p:nvPicPr>
          <p:cNvPr id="3" name="Picture 2"/>
          <p:cNvPicPr>
            <a:picLocks noChangeAspect="1"/>
          </p:cNvPicPr>
          <p:nvPr/>
        </p:nvPicPr>
        <p:blipFill>
          <a:blip r:embed="rId2"/>
          <a:stretch>
            <a:fillRect/>
          </a:stretch>
        </p:blipFill>
        <p:spPr>
          <a:xfrm>
            <a:off x="152400" y="1371600"/>
            <a:ext cx="8852564" cy="4953000"/>
          </a:xfrm>
          <a:prstGeom prst="rect">
            <a:avLst/>
          </a:prstGeom>
          <a:ln>
            <a:solidFill>
              <a:schemeClr val="bg1">
                <a:lumMod val="85000"/>
              </a:schemeClr>
            </a:solidFill>
          </a:ln>
        </p:spPr>
      </p:pic>
    </p:spTree>
    <p:extLst>
      <p:ext uri="{BB962C8B-B14F-4D97-AF65-F5344CB8AC3E}">
        <p14:creationId xmlns:p14="http://schemas.microsoft.com/office/powerpoint/2010/main" val="2305438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Manages the App Catalog?</a:t>
            </a:r>
            <a:endParaRPr lang="en-US" dirty="0"/>
          </a:p>
        </p:txBody>
      </p:sp>
      <p:sp>
        <p:nvSpPr>
          <p:cNvPr id="5" name="Content Placeholder 4"/>
          <p:cNvSpPr>
            <a:spLocks noGrp="1"/>
          </p:cNvSpPr>
          <p:nvPr>
            <p:ph idx="1"/>
          </p:nvPr>
        </p:nvSpPr>
        <p:spPr/>
        <p:txBody>
          <a:bodyPr/>
          <a:lstStyle/>
          <a:p>
            <a:r>
              <a:rPr lang="en-US" dirty="0" smtClean="0"/>
              <a:t>App Catalog can be managed by business users</a:t>
            </a:r>
          </a:p>
          <a:p>
            <a:pPr lvl="1"/>
            <a:r>
              <a:rPr lang="en-US" dirty="0" smtClean="0"/>
              <a:t>IT staff doesn’t have to install and manage apps</a:t>
            </a:r>
          </a:p>
          <a:p>
            <a:pPr lvl="1"/>
            <a:r>
              <a:rPr lang="en-US" dirty="0" smtClean="0"/>
              <a:t>Security can be configured using Active Directory group</a:t>
            </a:r>
          </a:p>
        </p:txBody>
      </p:sp>
      <p:pic>
        <p:nvPicPr>
          <p:cNvPr id="3" name="Picture 2"/>
          <p:cNvPicPr/>
          <p:nvPr/>
        </p:nvPicPr>
        <p:blipFill>
          <a:blip r:embed="rId2"/>
          <a:stretch>
            <a:fillRect/>
          </a:stretch>
        </p:blipFill>
        <p:spPr>
          <a:xfrm>
            <a:off x="737194" y="3090140"/>
            <a:ext cx="6477000" cy="2682394"/>
          </a:xfrm>
          <a:prstGeom prst="rect">
            <a:avLst/>
          </a:prstGeom>
        </p:spPr>
      </p:pic>
      <p:pic>
        <p:nvPicPr>
          <p:cNvPr id="4" name="Picture 3"/>
          <p:cNvPicPr/>
          <p:nvPr/>
        </p:nvPicPr>
        <p:blipFill>
          <a:blip r:embed="rId3"/>
          <a:stretch>
            <a:fillRect/>
          </a:stretch>
        </p:blipFill>
        <p:spPr>
          <a:xfrm>
            <a:off x="5029200" y="4001724"/>
            <a:ext cx="2794594" cy="2627676"/>
          </a:xfrm>
          <a:prstGeom prst="rect">
            <a:avLst/>
          </a:prstGeom>
        </p:spPr>
      </p:pic>
    </p:spTree>
    <p:extLst>
      <p:ext uri="{BB962C8B-B14F-4D97-AF65-F5344CB8AC3E}">
        <p14:creationId xmlns:p14="http://schemas.microsoft.com/office/powerpoint/2010/main" val="29407996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the App Security Principal for a Provider-hosted App</a:t>
            </a:r>
            <a:endParaRPr lang="en-US" dirty="0"/>
          </a:p>
        </p:txBody>
      </p:sp>
    </p:spTree>
    <p:extLst>
      <p:ext uri="{BB962C8B-B14F-4D97-AF65-F5344CB8AC3E}">
        <p14:creationId xmlns:p14="http://schemas.microsoft.com/office/powerpoint/2010/main" val="4000265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App's Remote Web Project</a:t>
            </a:r>
            <a:endParaRPr lang="en-US" dirty="0"/>
          </a:p>
        </p:txBody>
      </p:sp>
      <p:sp>
        <p:nvSpPr>
          <p:cNvPr id="5" name="Content Placeholder 4"/>
          <p:cNvSpPr>
            <a:spLocks noGrp="1"/>
          </p:cNvSpPr>
          <p:nvPr>
            <p:ph idx="1"/>
          </p:nvPr>
        </p:nvSpPr>
        <p:spPr/>
        <p:txBody>
          <a:bodyPr>
            <a:normAutofit/>
          </a:bodyPr>
          <a:lstStyle/>
          <a:p>
            <a:r>
              <a:rPr lang="en-US" sz="2400" dirty="0" smtClean="0"/>
              <a:t>Visual Studio provides Publish Web wizard</a:t>
            </a:r>
          </a:p>
          <a:p>
            <a:pPr lvl="1"/>
            <a:r>
              <a:rPr lang="en-US" sz="2000" dirty="0" smtClean="0"/>
              <a:t>Allows you to create one or more deployment configurations</a:t>
            </a:r>
          </a:p>
          <a:p>
            <a:pPr lvl="1"/>
            <a:r>
              <a:rPr lang="en-US" sz="2000" dirty="0" smtClean="0"/>
              <a:t>Automatically pushes Web Project files into IIS website</a:t>
            </a:r>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74115" y="2743200"/>
            <a:ext cx="2223770" cy="1994535"/>
          </a:xfrm>
          <a:prstGeom prst="rect">
            <a:avLst/>
          </a:prstGeom>
          <a:noFill/>
          <a:ln w="19050">
            <a:solidFill>
              <a:schemeClr val="bg1">
                <a:lumMod val="75000"/>
              </a:schemeClr>
            </a:solidFill>
          </a:ln>
        </p:spPr>
      </p:pic>
      <p:pic>
        <p:nvPicPr>
          <p:cNvPr id="4" name="Picture 3"/>
          <p:cNvPicPr/>
          <p:nvPr/>
        </p:nvPicPr>
        <p:blipFill>
          <a:blip r:embed="rId3"/>
          <a:stretch>
            <a:fillRect/>
          </a:stretch>
        </p:blipFill>
        <p:spPr>
          <a:xfrm>
            <a:off x="4038600" y="3352800"/>
            <a:ext cx="4191000" cy="2971800"/>
          </a:xfrm>
          <a:prstGeom prst="rect">
            <a:avLst/>
          </a:prstGeom>
        </p:spPr>
      </p:pic>
      <p:cxnSp>
        <p:nvCxnSpPr>
          <p:cNvPr id="6" name="Straight Arrow Connector 5"/>
          <p:cNvCxnSpPr/>
          <p:nvPr/>
        </p:nvCxnSpPr>
        <p:spPr>
          <a:xfrm flipV="1">
            <a:off x="3020683" y="4321834"/>
            <a:ext cx="1189008" cy="1262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1688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the Provider-hosted App Package</a:t>
            </a:r>
            <a:endParaRPr lang="en-US" dirty="0"/>
          </a:p>
        </p:txBody>
      </p:sp>
      <p:sp>
        <p:nvSpPr>
          <p:cNvPr id="5" name="Content Placeholder 4"/>
          <p:cNvSpPr>
            <a:spLocks noGrp="1"/>
          </p:cNvSpPr>
          <p:nvPr>
            <p:ph idx="1"/>
          </p:nvPr>
        </p:nvSpPr>
        <p:spPr/>
        <p:txBody>
          <a:bodyPr>
            <a:normAutofit/>
          </a:bodyPr>
          <a:lstStyle/>
          <a:p>
            <a:r>
              <a:rPr lang="en-US" sz="2400" dirty="0" smtClean="0"/>
              <a:t>Visual Studio provides Publish your app page</a:t>
            </a:r>
          </a:p>
          <a:p>
            <a:pPr lvl="1"/>
            <a:r>
              <a:rPr lang="en-US" sz="2000" dirty="0" smtClean="0"/>
              <a:t>Click </a:t>
            </a:r>
            <a:r>
              <a:rPr lang="en-US" sz="2000" b="1" dirty="0" smtClean="0"/>
              <a:t>Package the app</a:t>
            </a:r>
            <a:r>
              <a:rPr lang="en-US" sz="2000" dirty="0" smtClean="0"/>
              <a:t> to begin packaging process</a:t>
            </a: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784" y="2454215"/>
            <a:ext cx="2174216" cy="1269820"/>
          </a:xfrm>
          <a:prstGeom prst="rect">
            <a:avLst/>
          </a:prstGeom>
          <a:noFill/>
          <a:ln>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122043" y="3472132"/>
            <a:ext cx="4369999" cy="2971800"/>
          </a:xfrm>
          <a:prstGeom prst="rect">
            <a:avLst/>
          </a:prstGeom>
          <a:noFill/>
          <a:ln>
            <a:solidFill>
              <a:schemeClr val="bg1">
                <a:lumMod val="75000"/>
              </a:schemeClr>
            </a:solidFill>
          </a:ln>
        </p:spPr>
      </p:pic>
      <p:cxnSp>
        <p:nvCxnSpPr>
          <p:cNvPr id="6" name="Straight Arrow Connector 5"/>
          <p:cNvCxnSpPr/>
          <p:nvPr/>
        </p:nvCxnSpPr>
        <p:spPr>
          <a:xfrm>
            <a:off x="2535447" y="3643222"/>
            <a:ext cx="751217" cy="212786"/>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33932" y="5934974"/>
            <a:ext cx="675017" cy="7620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909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Information for the App Package</a:t>
            </a:r>
            <a:endParaRPr lang="en-US" dirty="0"/>
          </a:p>
        </p:txBody>
      </p:sp>
      <p:sp>
        <p:nvSpPr>
          <p:cNvPr id="5" name="Content Placeholder 4"/>
          <p:cNvSpPr>
            <a:spLocks noGrp="1"/>
          </p:cNvSpPr>
          <p:nvPr>
            <p:ph idx="1"/>
          </p:nvPr>
        </p:nvSpPr>
        <p:spPr/>
        <p:txBody>
          <a:bodyPr>
            <a:normAutofit/>
          </a:bodyPr>
          <a:lstStyle/>
          <a:p>
            <a:r>
              <a:rPr lang="en-US" sz="2400" dirty="0" smtClean="0"/>
              <a:t>Provide-hosted App must be published with…</a:t>
            </a:r>
          </a:p>
          <a:p>
            <a:pPr lvl="1"/>
            <a:r>
              <a:rPr lang="en-US" sz="2000" dirty="0" smtClean="0"/>
              <a:t>SSL-based URL where the remote web has been deployed</a:t>
            </a:r>
          </a:p>
          <a:p>
            <a:pPr lvl="1"/>
            <a:r>
              <a:rPr lang="en-US" sz="2000" dirty="0" smtClean="0"/>
              <a:t>The App ID (aka Client ID)</a:t>
            </a:r>
            <a:endParaRPr lang="en-US" sz="2000" dirty="0"/>
          </a:p>
        </p:txBody>
      </p:sp>
      <p:pic>
        <p:nvPicPr>
          <p:cNvPr id="3" name="Picture 2"/>
          <p:cNvPicPr/>
          <p:nvPr/>
        </p:nvPicPr>
        <p:blipFill>
          <a:blip r:embed="rId2"/>
          <a:stretch>
            <a:fillRect/>
          </a:stretch>
        </p:blipFill>
        <p:spPr>
          <a:xfrm>
            <a:off x="1143000" y="2749550"/>
            <a:ext cx="2882265" cy="25781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562600"/>
            <a:ext cx="5679440" cy="1164607"/>
          </a:xfrm>
          <a:prstGeom prst="rect">
            <a:avLst/>
          </a:prstGeom>
          <a:noFill/>
          <a:ln>
            <a:solidFill>
              <a:schemeClr val="bg1">
                <a:lumMod val="75000"/>
              </a:schemeClr>
            </a:solidFill>
          </a:ln>
        </p:spPr>
      </p:pic>
      <p:cxnSp>
        <p:nvCxnSpPr>
          <p:cNvPr id="6" name="Straight Arrow Connector 5"/>
          <p:cNvCxnSpPr/>
          <p:nvPr/>
        </p:nvCxnSpPr>
        <p:spPr>
          <a:xfrm>
            <a:off x="3288102" y="5233059"/>
            <a:ext cx="1059611" cy="1090103"/>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326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and Installing the App</a:t>
            </a:r>
            <a:endParaRPr lang="en-US" dirty="0"/>
          </a:p>
        </p:txBody>
      </p:sp>
      <p:sp>
        <p:nvSpPr>
          <p:cNvPr id="7" name="Content Placeholder 6"/>
          <p:cNvSpPr>
            <a:spLocks noGrp="1"/>
          </p:cNvSpPr>
          <p:nvPr>
            <p:ph idx="1"/>
          </p:nvPr>
        </p:nvSpPr>
        <p:spPr>
          <a:xfrm>
            <a:off x="152400" y="1219200"/>
            <a:ext cx="8382000" cy="5181600"/>
          </a:xfrm>
        </p:spPr>
        <p:txBody>
          <a:bodyPr>
            <a:normAutofit/>
          </a:bodyPr>
          <a:lstStyle/>
          <a:p>
            <a:r>
              <a:rPr lang="en-US" sz="2000" dirty="0" smtClean="0"/>
              <a:t>Publish the app package </a:t>
            </a:r>
            <a:r>
              <a:rPr lang="en-US" sz="1600" i="1" dirty="0" smtClean="0"/>
              <a:t>(just like with a SharePoint-hosted app)</a:t>
            </a:r>
          </a:p>
          <a:p>
            <a:endParaRPr lang="en-US" sz="1600" i="1" dirty="0"/>
          </a:p>
          <a:p>
            <a:endParaRPr lang="en-US" sz="1600" i="1" dirty="0" smtClean="0"/>
          </a:p>
          <a:p>
            <a:endParaRPr lang="en-US" sz="1600" i="1" dirty="0"/>
          </a:p>
          <a:p>
            <a:endParaRPr lang="en-US" sz="1600" i="1" dirty="0" smtClean="0"/>
          </a:p>
          <a:p>
            <a:r>
              <a:rPr lang="en-US" sz="2000" dirty="0" smtClean="0"/>
              <a:t>Install and launch</a:t>
            </a:r>
            <a:endParaRPr lang="en-US" sz="2400"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1" y="1676400"/>
            <a:ext cx="3962400" cy="1316547"/>
          </a:xfrm>
          <a:prstGeom prst="rect">
            <a:avLst/>
          </a:prstGeom>
          <a:noFill/>
          <a:ln>
            <a:solidFill>
              <a:schemeClr val="bg1">
                <a:lumMod val="75000"/>
              </a:schemeClr>
            </a:solidFill>
          </a:ln>
        </p:spPr>
      </p:pic>
      <p:pic>
        <p:nvPicPr>
          <p:cNvPr id="5" name="Picture 4"/>
          <p:cNvPicPr/>
          <p:nvPr/>
        </p:nvPicPr>
        <p:blipFill rotWithShape="1">
          <a:blip r:embed="rId3" cstate="print">
            <a:extLst>
              <a:ext uri="{28A0092B-C50C-407E-A947-70E740481C1C}">
                <a14:useLocalDpi xmlns:a14="http://schemas.microsoft.com/office/drawing/2010/main" val="0"/>
              </a:ext>
            </a:extLst>
          </a:blip>
          <a:srcRect r="37307"/>
          <a:stretch/>
        </p:blipFill>
        <p:spPr bwMode="auto">
          <a:xfrm>
            <a:off x="639793" y="3450147"/>
            <a:ext cx="1874807" cy="1426653"/>
          </a:xfrm>
          <a:prstGeom prst="rect">
            <a:avLst/>
          </a:prstGeom>
          <a:noFill/>
          <a:ln>
            <a:solidFill>
              <a:schemeClr val="bg1">
                <a:lumMod val="75000"/>
              </a:schemeClr>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657" y="4724400"/>
            <a:ext cx="5972720" cy="1981200"/>
          </a:xfrm>
          <a:prstGeom prst="rect">
            <a:avLst/>
          </a:prstGeom>
          <a:noFill/>
          <a:ln>
            <a:solidFill>
              <a:schemeClr val="bg1">
                <a:lumMod val="75000"/>
              </a:schemeClr>
            </a:solidFill>
          </a:ln>
        </p:spPr>
      </p:pic>
      <p:cxnSp>
        <p:nvCxnSpPr>
          <p:cNvPr id="9" name="Straight Arrow Connector 8"/>
          <p:cNvCxnSpPr/>
          <p:nvPr/>
        </p:nvCxnSpPr>
        <p:spPr>
          <a:xfrm>
            <a:off x="2308561" y="4733010"/>
            <a:ext cx="412078" cy="23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09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Provider-hosted App in an On-premises Farm</a:t>
            </a:r>
            <a:endParaRPr lang="en-US" dirty="0"/>
          </a:p>
        </p:txBody>
      </p:sp>
    </p:spTree>
    <p:extLst>
      <p:ext uri="{BB962C8B-B14F-4D97-AF65-F5344CB8AC3E}">
        <p14:creationId xmlns:p14="http://schemas.microsoft.com/office/powerpoint/2010/main" val="9367198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ü"/>
            </a:pPr>
            <a:r>
              <a:rPr lang="en-US" dirty="0" smtClean="0"/>
              <a:t>Publishing Apps in the App Catalog</a:t>
            </a:r>
            <a:endParaRPr lang="en-US" dirty="0" smtClean="0"/>
          </a:p>
          <a:p>
            <a:pPr>
              <a:buFont typeface="Wingdings" panose="05000000000000000000" pitchFamily="2" charset="2"/>
              <a:buChar char="ü"/>
            </a:pPr>
            <a:r>
              <a:rPr lang="en-US" dirty="0" smtClean="0"/>
              <a:t>Installing </a:t>
            </a:r>
            <a:r>
              <a:rPr lang="en-US" dirty="0" smtClean="0"/>
              <a:t>and Upgrading Apps</a:t>
            </a:r>
          </a:p>
          <a:p>
            <a:pPr>
              <a:buFont typeface="Wingdings" panose="05000000000000000000" pitchFamily="2" charset="2"/>
              <a:buChar char="ü"/>
            </a:pPr>
            <a:r>
              <a:rPr lang="en-US" dirty="0" smtClean="0"/>
              <a:t>Deploying Provider-hosted Apps</a:t>
            </a:r>
            <a:endParaRPr lang="en-US" dirty="0" smtClean="0"/>
          </a:p>
        </p:txBody>
      </p:sp>
    </p:spTree>
    <p:extLst>
      <p:ext uri="{BB962C8B-B14F-4D97-AF65-F5344CB8AC3E}">
        <p14:creationId xmlns:p14="http://schemas.microsoft.com/office/powerpoint/2010/main" val="1997860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Creating the App Catalog Site Collection</a:t>
            </a:r>
            <a:endParaRPr lang="en-US" dirty="0"/>
          </a:p>
        </p:txBody>
      </p:sp>
      <p:sp>
        <p:nvSpPr>
          <p:cNvPr id="8" name="Content Placeholder 7"/>
          <p:cNvSpPr>
            <a:spLocks noGrp="1"/>
          </p:cNvSpPr>
          <p:nvPr>
            <p:ph idx="1"/>
          </p:nvPr>
        </p:nvSpPr>
        <p:spPr/>
        <p:txBody>
          <a:bodyPr/>
          <a:lstStyle/>
          <a:p>
            <a:r>
              <a:rPr lang="en-US" dirty="0" smtClean="0"/>
              <a:t>You must create the App Catalog site collection</a:t>
            </a:r>
          </a:p>
          <a:p>
            <a:pPr lvl="1"/>
            <a:r>
              <a:rPr lang="en-US" dirty="0" smtClean="0"/>
              <a:t>You can create it using a PowerShell script</a:t>
            </a:r>
          </a:p>
          <a:p>
            <a:pPr lvl="1"/>
            <a:r>
              <a:rPr lang="en-US" dirty="0" smtClean="0"/>
              <a:t>You can create it using Central Administration</a:t>
            </a:r>
          </a:p>
          <a:p>
            <a:pPr lvl="1"/>
            <a:r>
              <a:rPr lang="en-US" dirty="0" smtClean="0"/>
              <a:t>App Catalog site associated with one web application</a:t>
            </a:r>
          </a:p>
          <a:p>
            <a:pPr lvl="1"/>
            <a:endParaRPr lang="en-US" dirty="0"/>
          </a:p>
          <a:p>
            <a:pPr lvl="1"/>
            <a:endParaRPr lang="en-US" dirty="0" smtClean="0"/>
          </a:p>
          <a:p>
            <a:pPr lvl="1"/>
            <a:endParaRPr lang="en-US" dirty="0"/>
          </a:p>
          <a:p>
            <a:pPr lvl="1"/>
            <a:endParaRPr lang="en-US" dirty="0" smtClean="0"/>
          </a:p>
          <a:p>
            <a:pPr lvl="1"/>
            <a:endParaRPr lang="en-US" dirty="0" smtClean="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505200"/>
            <a:ext cx="6116834" cy="2514600"/>
          </a:xfrm>
          <a:prstGeom prst="rect">
            <a:avLst/>
          </a:prstGeom>
          <a:noFill/>
          <a:ln>
            <a:solidFill>
              <a:schemeClr val="bg1">
                <a:lumMod val="75000"/>
              </a:schemeClr>
            </a:solidFill>
          </a:ln>
        </p:spPr>
      </p:pic>
    </p:spTree>
    <p:extLst>
      <p:ext uri="{BB962C8B-B14F-4D97-AF65-F5344CB8AC3E}">
        <p14:creationId xmlns:p14="http://schemas.microsoft.com/office/powerpoint/2010/main" val="3851613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App Catalog URL and Permissions</a:t>
            </a:r>
            <a:endParaRPr lang="en-US" dirty="0"/>
          </a:p>
        </p:txBody>
      </p:sp>
      <p:sp>
        <p:nvSpPr>
          <p:cNvPr id="6" name="Content Placeholder 5"/>
          <p:cNvSpPr>
            <a:spLocks noGrp="1"/>
          </p:cNvSpPr>
          <p:nvPr>
            <p:ph idx="1"/>
          </p:nvPr>
        </p:nvSpPr>
        <p:spPr/>
        <p:txBody>
          <a:bodyPr>
            <a:normAutofit/>
          </a:bodyPr>
          <a:lstStyle/>
          <a:p>
            <a:r>
              <a:rPr lang="en-US" sz="2400" dirty="0" smtClean="0"/>
              <a:t>App catalog site created at a specific URL</a:t>
            </a:r>
          </a:p>
          <a:p>
            <a:pPr lvl="1"/>
            <a:r>
              <a:rPr lang="en-US" sz="2000" dirty="0" smtClean="0"/>
              <a:t>Creating App Catalog site with PowerShell is more flexible</a:t>
            </a:r>
            <a:br>
              <a:rPr lang="en-US" sz="2000" dirty="0" smtClean="0"/>
            </a:br>
            <a:r>
              <a:rPr lang="en-US" sz="1600" i="1" dirty="0" smtClean="0"/>
              <a:t>you can create site as top-level domain using host-named site collections (HNSCs)</a:t>
            </a:r>
          </a:p>
          <a:p>
            <a:pPr lvl="1"/>
            <a:endParaRPr lang="en-US" sz="2000" dirty="0" smtClean="0"/>
          </a:p>
          <a:p>
            <a:pPr lvl="1"/>
            <a:endParaRPr lang="en-US" sz="2000" dirty="0" smtClean="0"/>
          </a:p>
          <a:p>
            <a:pPr lvl="1"/>
            <a:endParaRPr lang="en-US" sz="2000" dirty="0" smtClean="0"/>
          </a:p>
          <a:p>
            <a:r>
              <a:rPr lang="en-US" sz="2400" dirty="0" smtClean="0"/>
              <a:t>Setting App Catalog permissions</a:t>
            </a:r>
          </a:p>
          <a:p>
            <a:pPr lvl="1"/>
            <a:r>
              <a:rPr lang="en-US" sz="2000" dirty="0" smtClean="0"/>
              <a:t>Site collection administrator becomes App Catalog administrator</a:t>
            </a:r>
          </a:p>
          <a:p>
            <a:pPr lvl="1"/>
            <a:r>
              <a:rPr lang="en-US" sz="2000" dirty="0" smtClean="0"/>
              <a:t>End user permissions allows user to discover and install apps</a:t>
            </a:r>
          </a:p>
          <a:p>
            <a:endParaRPr lang="en-US" sz="2000" dirty="0" smtClean="0"/>
          </a:p>
          <a:p>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44438" y="4953000"/>
            <a:ext cx="5728246" cy="1676400"/>
          </a:xfrm>
          <a:prstGeom prst="rect">
            <a:avLst/>
          </a:prstGeom>
          <a:noFill/>
          <a:ln w="28575">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90800"/>
            <a:ext cx="5118100" cy="990600"/>
          </a:xfrm>
          <a:prstGeom prst="rect">
            <a:avLst/>
          </a:prstGeom>
          <a:noFill/>
          <a:ln w="28575">
            <a:solidFill>
              <a:schemeClr val="bg1">
                <a:lumMod val="75000"/>
              </a:schemeClr>
            </a:solidFill>
          </a:ln>
        </p:spPr>
      </p:pic>
    </p:spTree>
    <p:extLst>
      <p:ext uri="{BB962C8B-B14F-4D97-AF65-F5344CB8AC3E}">
        <p14:creationId xmlns:p14="http://schemas.microsoft.com/office/powerpoint/2010/main" val="1006269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Apps for SharePoint Document Library</a:t>
            </a:r>
            <a:endParaRPr lang="en-US" dirty="0"/>
          </a:p>
        </p:txBody>
      </p:sp>
      <p:sp>
        <p:nvSpPr>
          <p:cNvPr id="3" name="Content Placeholder 2"/>
          <p:cNvSpPr>
            <a:spLocks noGrp="1"/>
          </p:cNvSpPr>
          <p:nvPr>
            <p:ph idx="1"/>
          </p:nvPr>
        </p:nvSpPr>
        <p:spPr/>
        <p:txBody>
          <a:bodyPr>
            <a:normAutofit/>
          </a:bodyPr>
          <a:lstStyle/>
          <a:p>
            <a:r>
              <a:rPr lang="en-US" sz="2400" dirty="0" smtClean="0"/>
              <a:t>Apps for SharePoint is special document library</a:t>
            </a:r>
          </a:p>
          <a:p>
            <a:pPr lvl="1"/>
            <a:r>
              <a:rPr lang="en-US" sz="2000" dirty="0" smtClean="0"/>
              <a:t>It's the place where you publish SharePoint apps</a:t>
            </a:r>
          </a:p>
          <a:p>
            <a:pPr lvl="1"/>
            <a:r>
              <a:rPr lang="en-US" sz="2000" dirty="0" smtClean="0"/>
              <a:t>You upload app package and enter the related metadata</a:t>
            </a:r>
            <a:endParaRPr lang="en-US" sz="2000" dirty="0"/>
          </a:p>
        </p:txBody>
      </p:sp>
      <p:grpSp>
        <p:nvGrpSpPr>
          <p:cNvPr id="16" name="Group 15"/>
          <p:cNvGrpSpPr/>
          <p:nvPr/>
        </p:nvGrpSpPr>
        <p:grpSpPr>
          <a:xfrm>
            <a:off x="609600" y="2895600"/>
            <a:ext cx="7177520" cy="3239938"/>
            <a:chOff x="685800" y="2945202"/>
            <a:chExt cx="7177520" cy="3239938"/>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45202"/>
              <a:ext cx="4370451" cy="1981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051540"/>
              <a:ext cx="6034520" cy="2133600"/>
            </a:xfrm>
            <a:prstGeom prst="rect">
              <a:avLst/>
            </a:prstGeom>
            <a:noFill/>
            <a:ln w="12700">
              <a:solidFill>
                <a:schemeClr val="tx1"/>
              </a:solidFill>
            </a:ln>
          </p:spPr>
        </p:pic>
        <p:cxnSp>
          <p:nvCxnSpPr>
            <p:cNvPr id="10" name="Straight Connector 9"/>
            <p:cNvCxnSpPr/>
            <p:nvPr/>
          </p:nvCxnSpPr>
          <p:spPr>
            <a:xfrm>
              <a:off x="5041874" y="2945202"/>
              <a:ext cx="14377" cy="1106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90601" y="4926402"/>
              <a:ext cx="8381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8651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App Catalog Site</a:t>
            </a:r>
            <a:endParaRPr lang="en-US" dirty="0"/>
          </a:p>
        </p:txBody>
      </p:sp>
    </p:spTree>
    <p:extLst>
      <p:ext uri="{BB962C8B-B14F-4D97-AF65-F5344CB8AC3E}">
        <p14:creationId xmlns:p14="http://schemas.microsoft.com/office/powerpoint/2010/main" val="985969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dirty="0" smtClean="0"/>
              <a:t>Creating the App Catalog</a:t>
            </a:r>
          </a:p>
          <a:p>
            <a:pPr>
              <a:buFont typeface="Wingdings" panose="05000000000000000000" pitchFamily="2" charset="2"/>
              <a:buChar char="Ø"/>
            </a:pPr>
            <a:r>
              <a:rPr lang="en-US" dirty="0" smtClean="0"/>
              <a:t>Publishing Apps in the App Catalog</a:t>
            </a:r>
            <a:endParaRPr lang="en-US" dirty="0" smtClean="0"/>
          </a:p>
          <a:p>
            <a:r>
              <a:rPr lang="en-US" dirty="0" smtClean="0"/>
              <a:t>Installing </a:t>
            </a:r>
            <a:r>
              <a:rPr lang="en-US" dirty="0" smtClean="0"/>
              <a:t>and Upgrading Apps</a:t>
            </a:r>
          </a:p>
          <a:p>
            <a:r>
              <a:rPr lang="en-US" dirty="0" smtClean="0"/>
              <a:t>Deploying Provider-hosted Apps</a:t>
            </a:r>
            <a:endParaRPr lang="en-US" dirty="0" smtClean="0"/>
          </a:p>
        </p:txBody>
      </p:sp>
    </p:spTree>
    <p:extLst>
      <p:ext uri="{BB962C8B-B14F-4D97-AF65-F5344CB8AC3E}">
        <p14:creationId xmlns:p14="http://schemas.microsoft.com/office/powerpoint/2010/main" val="2072869743"/>
      </p:ext>
    </p:extLst>
  </p:cSld>
  <p:clrMapOvr>
    <a:masterClrMapping/>
  </p:clrMapOvr>
  <p:timing>
    <p:tnLst>
      <p:par>
        <p:cTn id="1" dur="indefinite" restart="never" nodeType="tmRoot"/>
      </p:par>
    </p:tnLst>
  </p:timing>
</p:sld>
</file>

<file path=ppt/theme/theme1.xml><?xml version="1.0" encoding="utf-8"?>
<a:theme xmlns:a="http://schemas.openxmlformats.org/drawingml/2006/main" name="CPT Course Module">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34B84F-8F8E-48B7-9EFF-C7DE1A66BD73}">
  <ds:schemaRefs>
    <ds:schemaRef ds:uri="http://schemas.microsoft.com/sharepoint/v3/contenttype/forms"/>
  </ds:schemaRefs>
</ds:datastoreItem>
</file>

<file path=customXml/itemProps2.xml><?xml version="1.0" encoding="utf-8"?>
<ds:datastoreItem xmlns:ds="http://schemas.openxmlformats.org/officeDocument/2006/customXml" ds:itemID="{A5547237-B119-45CA-BEFC-A2DA2BDB03E7}">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4.xml><?xml version="1.0" encoding="utf-8"?>
<ds:datastoreItem xmlns:ds="http://schemas.openxmlformats.org/officeDocument/2006/customXml" ds:itemID="{E31B5E98-6A59-4EC7-A18B-B16260040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CPT Course Module</Template>
  <TotalTime>1379</TotalTime>
  <Words>1497</Words>
  <Application>Microsoft Office PowerPoint</Application>
  <PresentationFormat>On-screen Show (4:3)</PresentationFormat>
  <Paragraphs>249</Paragraphs>
  <Slides>46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 Black</vt:lpstr>
      <vt:lpstr>Calibri</vt:lpstr>
      <vt:lpstr>Courier New</vt:lpstr>
      <vt:lpstr>Lucida Console</vt:lpstr>
      <vt:lpstr>Wingdings</vt:lpstr>
      <vt:lpstr>CPT Course Module</vt:lpstr>
      <vt:lpstr>Publishing, Installing and Upgrading Apps</vt:lpstr>
      <vt:lpstr>Agenda</vt:lpstr>
      <vt:lpstr>Understanding the App Catalog</vt:lpstr>
      <vt:lpstr>Who Manages the App Catalog?</vt:lpstr>
      <vt:lpstr>Creating the App Catalog Site Collection</vt:lpstr>
      <vt:lpstr>App Catalog URL and Permissions</vt:lpstr>
      <vt:lpstr>Apps for SharePoint Document Library</vt:lpstr>
      <vt:lpstr>Creating an App Catalog Site</vt:lpstr>
      <vt:lpstr>Agenda</vt:lpstr>
      <vt:lpstr>App Deployment Overview for a SharePoint-hosted App</vt:lpstr>
      <vt:lpstr>App Package</vt:lpstr>
      <vt:lpstr>App Web Solution Package</vt:lpstr>
      <vt:lpstr>Packaging Host Web Features</vt:lpstr>
      <vt:lpstr>Preparing a Project for Packaging</vt:lpstr>
      <vt:lpstr>Creating an App Package</vt:lpstr>
      <vt:lpstr>Publishing an App</vt:lpstr>
      <vt:lpstr>Agenda</vt:lpstr>
      <vt:lpstr>Installing Apps</vt:lpstr>
      <vt:lpstr>Completing the App installation Process</vt:lpstr>
      <vt:lpstr>Launching the App After Installation</vt:lpstr>
      <vt:lpstr>Uninstalling an App</vt:lpstr>
      <vt:lpstr>Publishing and Installing a SharePoint-hosted App</vt:lpstr>
      <vt:lpstr>Installing Apps at Tenancy Scope</vt:lpstr>
      <vt:lpstr>Configuring an App Deployment</vt:lpstr>
      <vt:lpstr>Pushing out App Deployment Changes</vt:lpstr>
      <vt:lpstr>Installing an App at Tenancy Scope</vt:lpstr>
      <vt:lpstr>Upgrading Apps</vt:lpstr>
      <vt:lpstr>Overwriting Existing Files During Upgrade</vt:lpstr>
      <vt:lpstr>Configuring Feature Upgrade Actions</vt:lpstr>
      <vt:lpstr>Upgrading the Start Page of a SharePoint-hosted App</vt:lpstr>
      <vt:lpstr>Agenda</vt:lpstr>
      <vt:lpstr>Creating an SSL Certificate</vt:lpstr>
      <vt:lpstr>Creating the IIS Website</vt:lpstr>
      <vt:lpstr>Configuring Windows Authentication</vt:lpstr>
      <vt:lpstr>Configuring SSL for the Remote Web</vt:lpstr>
      <vt:lpstr>Creating and Configuring an IIS Website to Host the Remote Web</vt:lpstr>
      <vt:lpstr>Registering the App Security Principal</vt:lpstr>
      <vt:lpstr>Registering App Principal with PowerShell</vt:lpstr>
      <vt:lpstr>Using SPAppPrincipalManager</vt:lpstr>
      <vt:lpstr>Registering the App Security Principal for a Provider-hosted App</vt:lpstr>
      <vt:lpstr>Deploying the App's Remote Web Project</vt:lpstr>
      <vt:lpstr>Creating the Provider-hosted App Package</vt:lpstr>
      <vt:lpstr>Enter Information for the App Package</vt:lpstr>
      <vt:lpstr>Publishing and Installing the App</vt:lpstr>
      <vt:lpstr>Deploying a Provider-hosted App in an On-premises Farm</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Publishing, Installing and Upgrading Apps</dc:title>
  <dc:creator>Windows User</dc:creator>
  <cp:lastModifiedBy>Ted Pattison</cp:lastModifiedBy>
  <cp:revision>124</cp:revision>
  <dcterms:created xsi:type="dcterms:W3CDTF">2012-07-07T16:17:22Z</dcterms:created>
  <dcterms:modified xsi:type="dcterms:W3CDTF">2014-06-02T02:30:27Z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Critical Path Training, LLC</vt:lpwstr>
  </property>
  <property fmtid="{D5CDD505-2E9C-101B-9397-08002B2CF9AE}" pid="3" name="ContentTypeId">
    <vt:lpwstr>0x01010043F7775CCE86F349BB7C51FB3CE6B150</vt:lpwstr>
  </property>
</Properties>
</file>